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41.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Lst>
  <p:sldSz cx="12192000" cy="6858000"/>
  <p:notesSz cx="6858000" cy="9144000"/>
  <p:embeddedFontLst>
    <p:embeddedFont>
      <p:font typeface="Garamond" pitchFamily="18" charset="0"/>
      <p:regular r:id="rId52"/>
      <p:bold r:id="rId53"/>
      <p:italic r:id="rId54"/>
    </p:embeddedFont>
    <p:embeddedFont>
      <p:font typeface="Calibri" pitchFamily="34" charset="0"/>
      <p:regular r:id="rId55"/>
      <p:bold r:id="rId56"/>
      <p:italic r:id="rId57"/>
      <p:boldItalic r:id="rId58"/>
    </p:embeddedFont>
    <p:embeddedFont>
      <p:font typeface="Cambria Math" pitchFamily="18" charset="0"/>
      <p:regular r:id="rId59"/>
    </p:embeddedFont>
    <p:embeddedFont>
      <p:font typeface="Old Standard TT" charset="0"/>
      <p:regular r:id="rId60"/>
      <p:bold r:id="rId61"/>
      <p: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86" d="100"/>
          <a:sy n="86" d="100"/>
        </p:scale>
        <p:origin x="-666" y="-90"/>
      </p:cViewPr>
      <p:guideLst>
        <p:guide orient="horz" pos="2160"/>
        <p:guide pos="384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61"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0:notes"/>
          <p:cNvSpPr>
            <a:spLocks noGrp="1" noRot="1" noChangeAspect="1"/>
          </p:cNvSpPr>
          <p:nvPr>
            <p:ph type="sldImg" idx="2"/>
          </p:nvPr>
        </p:nvSpPr>
        <p:spPr>
          <a:xfrm>
            <a:off x="403225" y="693738"/>
            <a:ext cx="6178550" cy="3476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55" name="Google Shape;255;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800">
                <a:latin typeface="Arial"/>
                <a:ea typeface="Arial"/>
                <a:cs typeface="Arial"/>
                <a:sym typeface="Arial"/>
              </a:rPr>
              <a:t>Problem 1 (Likelihood): </a:t>
            </a:r>
            <a:endParaRPr/>
          </a:p>
          <a:p>
            <a:pPr marL="0" lvl="0" indent="0" algn="l" rtl="0">
              <a:spcBef>
                <a:spcPts val="0"/>
              </a:spcBef>
              <a:spcAft>
                <a:spcPts val="0"/>
              </a:spcAft>
              <a:buNone/>
            </a:pPr>
            <a:r>
              <a:rPr lang="en-US">
                <a:latin typeface="Arial"/>
                <a:ea typeface="Arial"/>
                <a:cs typeface="Arial"/>
                <a:sym typeface="Arial"/>
              </a:rPr>
              <a:t>what is the probability of the ICE CREAM sequence 3 1 3</a:t>
            </a:r>
            <a:endParaRPr/>
          </a:p>
        </p:txBody>
      </p:sp>
      <p:sp>
        <p:nvSpPr>
          <p:cNvPr id="256" name="Google Shape;256;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pPr marL="0" lvl="0" indent="0" algn="r" rtl="0">
                <a:spcBef>
                  <a:spcPts val="0"/>
                </a:spcBef>
                <a:spcAft>
                  <a:spcPts val="0"/>
                </a:spcAft>
                <a:buNone/>
              </a:pPr>
              <a:t>20</a:t>
            </a:fld>
            <a:endParaRPr sz="1200">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25:notes"/>
          <p:cNvSpPr>
            <a:spLocks noGrp="1" noRot="1" noChangeAspect="1"/>
          </p:cNvSpPr>
          <p:nvPr>
            <p:ph type="sldImg" idx="2"/>
          </p:nvPr>
        </p:nvSpPr>
        <p:spPr>
          <a:xfrm>
            <a:off x="403225" y="693738"/>
            <a:ext cx="6178550" cy="3476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96" name="Google Shape;296;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Arial"/>
                <a:ea typeface="Arial"/>
                <a:cs typeface="Arial"/>
                <a:sym typeface="Arial"/>
              </a:rPr>
              <a:t>Here N  =2 (hot and cold)</a:t>
            </a:r>
            <a:endParaRPr/>
          </a:p>
          <a:p>
            <a:pPr marL="0" lvl="0" indent="0" algn="l" rtl="0">
              <a:spcBef>
                <a:spcPts val="0"/>
              </a:spcBef>
              <a:spcAft>
                <a:spcPts val="0"/>
              </a:spcAft>
              <a:buNone/>
            </a:pPr>
            <a:r>
              <a:rPr lang="en-US">
                <a:latin typeface="Arial"/>
                <a:ea typeface="Arial"/>
                <a:cs typeface="Arial"/>
                <a:sym typeface="Arial"/>
              </a:rPr>
              <a:t>T=3 (as there elements are generated 3,1,3)</a:t>
            </a:r>
            <a:endParaRPr/>
          </a:p>
          <a:p>
            <a:pPr marL="0" lvl="0" indent="0" algn="l" rtl="0">
              <a:spcBef>
                <a:spcPts val="0"/>
              </a:spcBef>
              <a:spcAft>
                <a:spcPts val="0"/>
              </a:spcAft>
              <a:buNone/>
            </a:pPr>
            <a:endParaRPr>
              <a:latin typeface="Arial"/>
              <a:ea typeface="Arial"/>
              <a:cs typeface="Arial"/>
              <a:sym typeface="Arial"/>
            </a:endParaRPr>
          </a:p>
          <a:p>
            <a:pPr marL="0" lvl="0" indent="0" algn="l" rtl="0">
              <a:spcBef>
                <a:spcPts val="0"/>
              </a:spcBef>
              <a:spcAft>
                <a:spcPts val="0"/>
              </a:spcAft>
              <a:buNone/>
            </a:pPr>
            <a:r>
              <a:rPr lang="en-US">
                <a:latin typeface="Arial"/>
                <a:ea typeface="Arial"/>
                <a:cs typeface="Arial"/>
                <a:sym typeface="Arial"/>
              </a:rPr>
              <a:t>2^3 = 8 is small so this method worked </a:t>
            </a:r>
            <a:endParaRPr/>
          </a:p>
          <a:p>
            <a:pPr marL="0" lvl="0" indent="0" algn="l" rtl="0">
              <a:spcBef>
                <a:spcPts val="0"/>
              </a:spcBef>
              <a:spcAft>
                <a:spcPts val="0"/>
              </a:spcAft>
              <a:buNone/>
            </a:pPr>
            <a:r>
              <a:rPr lang="en-US">
                <a:latin typeface="Arial"/>
                <a:ea typeface="Arial"/>
                <a:cs typeface="Arial"/>
                <a:sym typeface="Arial"/>
              </a:rPr>
              <a:t>But when N and T are very large,  it creates problem. -&gt; extremely exponential algorithm</a:t>
            </a:r>
            <a:endParaRPr/>
          </a:p>
          <a:p>
            <a:pPr marL="0" lvl="0" indent="0" algn="l" rtl="0">
              <a:spcBef>
                <a:spcPts val="0"/>
              </a:spcBef>
              <a:spcAft>
                <a:spcPts val="0"/>
              </a:spcAft>
              <a:buNone/>
            </a:pPr>
            <a:endParaRPr>
              <a:latin typeface="Arial"/>
              <a:ea typeface="Arial"/>
              <a:cs typeface="Arial"/>
              <a:sym typeface="Arial"/>
            </a:endParaRPr>
          </a:p>
          <a:p>
            <a:pPr marL="0" lvl="0" indent="0" algn="l" rtl="0">
              <a:spcBef>
                <a:spcPts val="0"/>
              </a:spcBef>
              <a:spcAft>
                <a:spcPts val="0"/>
              </a:spcAft>
              <a:buNone/>
            </a:pPr>
            <a:r>
              <a:rPr lang="en-US">
                <a:latin typeface="Arial"/>
                <a:ea typeface="Arial"/>
                <a:cs typeface="Arial"/>
                <a:sym typeface="Arial"/>
              </a:rPr>
              <a:t>Move to forward backward method.  -&gt; efficient O(N</a:t>
            </a:r>
            <a:r>
              <a:rPr lang="en-US" baseline="30000">
                <a:latin typeface="Arial"/>
                <a:ea typeface="Arial"/>
                <a:cs typeface="Arial"/>
                <a:sym typeface="Arial"/>
              </a:rPr>
              <a:t>2</a:t>
            </a:r>
            <a:r>
              <a:rPr lang="en-US">
                <a:latin typeface="Arial"/>
                <a:ea typeface="Arial"/>
                <a:cs typeface="Arial"/>
                <a:sym typeface="Arial"/>
              </a:rPr>
              <a:t>T) algorithm</a:t>
            </a:r>
            <a:endParaRPr/>
          </a:p>
        </p:txBody>
      </p:sp>
      <p:sp>
        <p:nvSpPr>
          <p:cNvPr id="297" name="Google Shape;297;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pPr marL="0" lvl="0" indent="0" algn="r" rtl="0">
                <a:spcBef>
                  <a:spcPts val="0"/>
                </a:spcBef>
                <a:spcAft>
                  <a:spcPts val="0"/>
                </a:spcAft>
                <a:buNone/>
              </a:pPr>
              <a:t>25</a:t>
            </a:fld>
            <a:endParaRPr sz="1200">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 name="Google Shape;31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 name="Google Shape;322;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8" name="Google Shape;338;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1" name="Google Shape;351;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 name="Google Shape;358;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0" name="Google Shape;370;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 name="Google Shape;385;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4" name="Google Shape;394;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 name="Google Shape;406;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2" name="Google Shape;412;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0" name="Google Shape;420;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9" name="Google Shape;429;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6" name="Google Shape;436;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2" name="Google Shape;452;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8"/>
        <p:cNvGrpSpPr/>
        <p:nvPr/>
      </p:nvGrpSpPr>
      <p:grpSpPr>
        <a:xfrm>
          <a:off x="0" y="0"/>
          <a:ext cx="0" cy="0"/>
          <a:chOff x="0" y="0"/>
          <a:chExt cx="0" cy="0"/>
        </a:xfrm>
      </p:grpSpPr>
      <p:sp>
        <p:nvSpPr>
          <p:cNvPr id="19" name="Google Shape;19;p2"/>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Garamond"/>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2"/>
          <p:cNvSpPr txBox="1">
            <a:spLocks noGrp="1"/>
          </p:cNvSpPr>
          <p:nvPr>
            <p:ph type="subTitle" idx="1"/>
          </p:nvPr>
        </p:nvSpPr>
        <p:spPr>
          <a:xfrm>
            <a:off x="1100051" y="4455620"/>
            <a:ext cx="10058400" cy="1143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2400"/>
              <a:buNone/>
              <a:defRPr sz="2400" cap="none">
                <a:solidFill>
                  <a:schemeClr val="dk2"/>
                </a:solidFill>
                <a:latin typeface="Garamond"/>
                <a:ea typeface="Garamond"/>
                <a:cs typeface="Garamond"/>
                <a:sym typeface="Garamond"/>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sp>
        <p:nvSpPr>
          <p:cNvPr id="23" name="Google Shape;23;p2"/>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cxnSp>
        <p:nvCxnSpPr>
          <p:cNvPr id="26" name="Google Shape;26;p2"/>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7"/>
        <p:cNvGrpSpPr/>
        <p:nvPr/>
      </p:nvGrpSpPr>
      <p:grpSpPr>
        <a:xfrm>
          <a:off x="0" y="0"/>
          <a:ext cx="0" cy="0"/>
          <a:chOff x="0" y="0"/>
          <a:chExt cx="0" cy="0"/>
        </a:xfrm>
      </p:grpSpPr>
      <p:sp>
        <p:nvSpPr>
          <p:cNvPr id="88" name="Google Shape;88;p1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1"/>
          <p:cNvSpPr txBox="1">
            <a:spLocks noGrp="1"/>
          </p:cNvSpPr>
          <p:nvPr>
            <p:ph type="body" idx="1"/>
          </p:nvPr>
        </p:nvSpPr>
        <p:spPr>
          <a:xfrm rot="5400000">
            <a:off x="4114800" y="-1171786"/>
            <a:ext cx="4023360" cy="100584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0" name="Google Shape;90;p11"/>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1"/>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1"/>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93"/>
        <p:cNvGrpSpPr/>
        <p:nvPr/>
      </p:nvGrpSpPr>
      <p:grpSpPr>
        <a:xfrm>
          <a:off x="0" y="0"/>
          <a:ext cx="0" cy="0"/>
          <a:chOff x="0" y="0"/>
          <a:chExt cx="0" cy="0"/>
        </a:xfrm>
      </p:grpSpPr>
      <p:sp>
        <p:nvSpPr>
          <p:cNvPr id="94" name="Google Shape;94;p12"/>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2"/>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2"/>
          <p:cNvSpPr txBox="1">
            <a:spLocks noGrp="1"/>
          </p:cNvSpPr>
          <p:nvPr>
            <p:ph type="title"/>
          </p:nvPr>
        </p:nvSpPr>
        <p:spPr>
          <a:xfrm rot="5400000">
            <a:off x="7160640" y="1979039"/>
            <a:ext cx="5757421" cy="26289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12"/>
          <p:cNvSpPr txBox="1">
            <a:spLocks noGrp="1"/>
          </p:cNvSpPr>
          <p:nvPr>
            <p:ph type="body" idx="1"/>
          </p:nvPr>
        </p:nvSpPr>
        <p:spPr>
          <a:xfrm rot="5400000">
            <a:off x="1826639" y="-573661"/>
            <a:ext cx="5757422" cy="77343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8" name="Google Shape;98;p12"/>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2"/>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12"/>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4800"/>
              <a:buFont typeface="Garamond"/>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3"/>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0" name="Google Shape;30;p3"/>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33"/>
        <p:cNvGrpSpPr/>
        <p:nvPr/>
      </p:nvGrpSpPr>
      <p:grpSpPr>
        <a:xfrm>
          <a:off x="0" y="0"/>
          <a:ext cx="0" cy="0"/>
          <a:chOff x="0" y="0"/>
          <a:chExt cx="0" cy="0"/>
        </a:xfrm>
      </p:grpSpPr>
      <p:sp>
        <p:nvSpPr>
          <p:cNvPr id="34" name="Google Shape;34;p4"/>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4"/>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4"/>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39"/>
        <p:cNvGrpSpPr/>
        <p:nvPr/>
      </p:nvGrpSpPr>
      <p:grpSpPr>
        <a:xfrm>
          <a:off x="0" y="0"/>
          <a:ext cx="0" cy="0"/>
          <a:chOff x="0" y="0"/>
          <a:chExt cx="0" cy="0"/>
        </a:xfrm>
      </p:grpSpPr>
      <p:sp>
        <p:nvSpPr>
          <p:cNvPr id="40" name="Google Shape;40;p5"/>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Garamond"/>
              <a:buNone/>
              <a:defRPr sz="8000" b="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5"/>
          <p:cNvSpPr txBox="1">
            <a:spLocks noGrp="1"/>
          </p:cNvSpPr>
          <p:nvPr>
            <p:ph type="body" idx="1"/>
          </p:nvPr>
        </p:nvSpPr>
        <p:spPr>
          <a:xfrm>
            <a:off x="1097280" y="4453128"/>
            <a:ext cx="10058400"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2400"/>
              <a:buNone/>
              <a:defRPr sz="2400" cap="none">
                <a:solidFill>
                  <a:schemeClr val="dk2"/>
                </a:solidFill>
                <a:latin typeface="Garamond"/>
                <a:ea typeface="Garamond"/>
                <a:cs typeface="Garamond"/>
                <a:sym typeface="Garamond"/>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44" name="Google Shape;44;p5"/>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5"/>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cxnSp>
        <p:nvCxnSpPr>
          <p:cNvPr id="47" name="Google Shape;47;p5"/>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8"/>
        <p:cNvGrpSpPr/>
        <p:nvPr/>
      </p:nvGrpSpPr>
      <p:grpSpPr>
        <a:xfrm>
          <a:off x="0" y="0"/>
          <a:ext cx="0" cy="0"/>
          <a:chOff x="0" y="0"/>
          <a:chExt cx="0" cy="0"/>
        </a:xfrm>
      </p:grpSpPr>
      <p:sp>
        <p:nvSpPr>
          <p:cNvPr id="49" name="Google Shape;49;p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6"/>
          <p:cNvSpPr txBox="1">
            <a:spLocks noGrp="1"/>
          </p:cNvSpPr>
          <p:nvPr>
            <p:ph type="body" idx="1"/>
          </p:nvPr>
        </p:nvSpPr>
        <p:spPr>
          <a:xfrm>
            <a:off x="1097279" y="1845734"/>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1" name="Google Shape;51;p6"/>
          <p:cNvSpPr txBox="1">
            <a:spLocks noGrp="1"/>
          </p:cNvSpPr>
          <p:nvPr>
            <p:ph type="body" idx="2"/>
          </p:nvPr>
        </p:nvSpPr>
        <p:spPr>
          <a:xfrm>
            <a:off x="6217920" y="1845735"/>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2" name="Google Shape;52;p6"/>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6"/>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6"/>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5"/>
        <p:cNvGrpSpPr/>
        <p:nvPr/>
      </p:nvGrpSpPr>
      <p:grpSpPr>
        <a:xfrm>
          <a:off x="0" y="0"/>
          <a:ext cx="0" cy="0"/>
          <a:chOff x="0" y="0"/>
          <a:chExt cx="0" cy="0"/>
        </a:xfrm>
      </p:grpSpPr>
      <p:sp>
        <p:nvSpPr>
          <p:cNvPr id="56" name="Google Shape;56;p7"/>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7"/>
          <p:cNvSpPr txBox="1">
            <a:spLocks noGrp="1"/>
          </p:cNvSpPr>
          <p:nvPr>
            <p:ph type="body" idx="1"/>
          </p:nvPr>
        </p:nvSpPr>
        <p:spPr>
          <a:xfrm>
            <a:off x="109728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58" name="Google Shape;58;p7"/>
          <p:cNvSpPr txBox="1">
            <a:spLocks noGrp="1"/>
          </p:cNvSpPr>
          <p:nvPr>
            <p:ph type="body" idx="2"/>
          </p:nvPr>
        </p:nvSpPr>
        <p:spPr>
          <a:xfrm>
            <a:off x="109728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9" name="Google Shape;59;p7"/>
          <p:cNvSpPr txBox="1">
            <a:spLocks noGrp="1"/>
          </p:cNvSpPr>
          <p:nvPr>
            <p:ph type="body" idx="3"/>
          </p:nvPr>
        </p:nvSpPr>
        <p:spPr>
          <a:xfrm>
            <a:off x="621792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60" name="Google Shape;60;p7"/>
          <p:cNvSpPr txBox="1">
            <a:spLocks noGrp="1"/>
          </p:cNvSpPr>
          <p:nvPr>
            <p:ph type="body" idx="4"/>
          </p:nvPr>
        </p:nvSpPr>
        <p:spPr>
          <a:xfrm>
            <a:off x="621792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1" name="Google Shape;61;p7"/>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7"/>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7"/>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4"/>
        <p:cNvGrpSpPr/>
        <p:nvPr/>
      </p:nvGrpSpPr>
      <p:grpSpPr>
        <a:xfrm>
          <a:off x="0" y="0"/>
          <a:ext cx="0" cy="0"/>
          <a:chOff x="0" y="0"/>
          <a:chExt cx="0" cy="0"/>
        </a:xfrm>
      </p:grpSpPr>
      <p:sp>
        <p:nvSpPr>
          <p:cNvPr id="65" name="Google Shape;65;p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8"/>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8"/>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8"/>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69"/>
        <p:cNvGrpSpPr/>
        <p:nvPr/>
      </p:nvGrpSpPr>
      <p:grpSpPr>
        <a:xfrm>
          <a:off x="0" y="0"/>
          <a:ext cx="0" cy="0"/>
          <a:chOff x="0" y="0"/>
          <a:chExt cx="0" cy="0"/>
        </a:xfrm>
      </p:grpSpPr>
      <p:sp>
        <p:nvSpPr>
          <p:cNvPr id="70" name="Google Shape;70;p9"/>
          <p:cNvSpPr/>
          <p:nvPr/>
        </p:nvSpPr>
        <p:spPr>
          <a:xfrm>
            <a:off x="16" y="0"/>
            <a:ext cx="4050791"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9"/>
          <p:cNvSpPr/>
          <p:nvPr/>
        </p:nvSpPr>
        <p:spPr>
          <a:xfrm>
            <a:off x="4040071" y="0"/>
            <a:ext cx="64008"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9"/>
          <p:cNvSpPr txBox="1">
            <a:spLocks noGrp="1"/>
          </p:cNvSpPr>
          <p:nvPr>
            <p:ph type="title"/>
          </p:nvPr>
        </p:nvSpPr>
        <p:spPr>
          <a:xfrm>
            <a:off x="457200" y="594359"/>
            <a:ext cx="3200400" cy="22860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3600"/>
              <a:buFont typeface="Garamond"/>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9"/>
          <p:cNvSpPr txBox="1">
            <a:spLocks noGrp="1"/>
          </p:cNvSpPr>
          <p:nvPr>
            <p:ph type="body" idx="1"/>
          </p:nvPr>
        </p:nvSpPr>
        <p:spPr>
          <a:xfrm>
            <a:off x="4800600" y="731520"/>
            <a:ext cx="6492240" cy="52578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4" name="Google Shape;74;p9"/>
          <p:cNvSpPr txBox="1">
            <a:spLocks noGrp="1"/>
          </p:cNvSpPr>
          <p:nvPr>
            <p:ph type="body" idx="2"/>
          </p:nvPr>
        </p:nvSpPr>
        <p:spPr>
          <a:xfrm>
            <a:off x="457200" y="2926080"/>
            <a:ext cx="3200400" cy="33791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1500"/>
              <a:buNone/>
              <a:defRPr sz="1500">
                <a:solidFill>
                  <a:srgbClr val="FFFFFF"/>
                </a:solidFill>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75" name="Google Shape;75;p9"/>
          <p:cNvSpPr txBox="1">
            <a:spLocks noGrp="1"/>
          </p:cNvSpPr>
          <p:nvPr>
            <p:ph type="dt" idx="10"/>
          </p:nvPr>
        </p:nvSpPr>
        <p:spPr>
          <a:xfrm>
            <a:off x="465512" y="6459785"/>
            <a:ext cx="26185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9"/>
          <p:cNvSpPr txBox="1">
            <a:spLocks noGrp="1"/>
          </p:cNvSpPr>
          <p:nvPr>
            <p:ph type="ftr" idx="11"/>
          </p:nvPr>
        </p:nvSpPr>
        <p:spPr>
          <a:xfrm>
            <a:off x="4800600" y="6459785"/>
            <a:ext cx="4648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9"/>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50">
                <a:solidFill>
                  <a:schemeClr val="dk2"/>
                </a:solidFill>
                <a:latin typeface="Garamond"/>
                <a:ea typeface="Garamond"/>
                <a:cs typeface="Garamond"/>
                <a:sym typeface="Garamond"/>
              </a:defRPr>
            </a:lvl1pPr>
            <a:lvl2pPr marL="0" lvl="1" indent="0" algn="r">
              <a:spcBef>
                <a:spcPts val="0"/>
              </a:spcBef>
              <a:buNone/>
              <a:defRPr sz="1050">
                <a:solidFill>
                  <a:schemeClr val="dk2"/>
                </a:solidFill>
                <a:latin typeface="Garamond"/>
                <a:ea typeface="Garamond"/>
                <a:cs typeface="Garamond"/>
                <a:sym typeface="Garamond"/>
              </a:defRPr>
            </a:lvl2pPr>
            <a:lvl3pPr marL="0" lvl="2" indent="0" algn="r">
              <a:spcBef>
                <a:spcPts val="0"/>
              </a:spcBef>
              <a:buNone/>
              <a:defRPr sz="1050">
                <a:solidFill>
                  <a:schemeClr val="dk2"/>
                </a:solidFill>
                <a:latin typeface="Garamond"/>
                <a:ea typeface="Garamond"/>
                <a:cs typeface="Garamond"/>
                <a:sym typeface="Garamond"/>
              </a:defRPr>
            </a:lvl3pPr>
            <a:lvl4pPr marL="0" lvl="3" indent="0" algn="r">
              <a:spcBef>
                <a:spcPts val="0"/>
              </a:spcBef>
              <a:buNone/>
              <a:defRPr sz="1050">
                <a:solidFill>
                  <a:schemeClr val="dk2"/>
                </a:solidFill>
                <a:latin typeface="Garamond"/>
                <a:ea typeface="Garamond"/>
                <a:cs typeface="Garamond"/>
                <a:sym typeface="Garamond"/>
              </a:defRPr>
            </a:lvl4pPr>
            <a:lvl5pPr marL="0" lvl="4" indent="0" algn="r">
              <a:spcBef>
                <a:spcPts val="0"/>
              </a:spcBef>
              <a:buNone/>
              <a:defRPr sz="1050">
                <a:solidFill>
                  <a:schemeClr val="dk2"/>
                </a:solidFill>
                <a:latin typeface="Garamond"/>
                <a:ea typeface="Garamond"/>
                <a:cs typeface="Garamond"/>
                <a:sym typeface="Garamond"/>
              </a:defRPr>
            </a:lvl5pPr>
            <a:lvl6pPr marL="0" lvl="5" indent="0" algn="r">
              <a:spcBef>
                <a:spcPts val="0"/>
              </a:spcBef>
              <a:buNone/>
              <a:defRPr sz="1050">
                <a:solidFill>
                  <a:schemeClr val="dk2"/>
                </a:solidFill>
                <a:latin typeface="Garamond"/>
                <a:ea typeface="Garamond"/>
                <a:cs typeface="Garamond"/>
                <a:sym typeface="Garamond"/>
              </a:defRPr>
            </a:lvl6pPr>
            <a:lvl7pPr marL="0" lvl="6" indent="0" algn="r">
              <a:spcBef>
                <a:spcPts val="0"/>
              </a:spcBef>
              <a:buNone/>
              <a:defRPr sz="1050">
                <a:solidFill>
                  <a:schemeClr val="dk2"/>
                </a:solidFill>
                <a:latin typeface="Garamond"/>
                <a:ea typeface="Garamond"/>
                <a:cs typeface="Garamond"/>
                <a:sym typeface="Garamond"/>
              </a:defRPr>
            </a:lvl7pPr>
            <a:lvl8pPr marL="0" lvl="7" indent="0" algn="r">
              <a:spcBef>
                <a:spcPts val="0"/>
              </a:spcBef>
              <a:buNone/>
              <a:defRPr sz="1050">
                <a:solidFill>
                  <a:schemeClr val="dk2"/>
                </a:solidFill>
                <a:latin typeface="Garamond"/>
                <a:ea typeface="Garamond"/>
                <a:cs typeface="Garamond"/>
                <a:sym typeface="Garamond"/>
              </a:defRPr>
            </a:lvl8pPr>
            <a:lvl9pPr marL="0" lvl="8" indent="0" algn="r">
              <a:spcBef>
                <a:spcPts val="0"/>
              </a:spcBef>
              <a:buNone/>
              <a:defRPr sz="1050">
                <a:solidFill>
                  <a:schemeClr val="dk2"/>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78"/>
        <p:cNvGrpSpPr/>
        <p:nvPr/>
      </p:nvGrpSpPr>
      <p:grpSpPr>
        <a:xfrm>
          <a:off x="0" y="0"/>
          <a:ext cx="0" cy="0"/>
          <a:chOff x="0" y="0"/>
          <a:chExt cx="0" cy="0"/>
        </a:xfrm>
      </p:grpSpPr>
      <p:sp>
        <p:nvSpPr>
          <p:cNvPr id="79" name="Google Shape;79;p10"/>
          <p:cNvSpPr/>
          <p:nvPr/>
        </p:nvSpPr>
        <p:spPr>
          <a:xfrm>
            <a:off x="0" y="4953000"/>
            <a:ext cx="12188825" cy="190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0"/>
          <p:cNvSpPr/>
          <p:nvPr/>
        </p:nvSpPr>
        <p:spPr>
          <a:xfrm>
            <a:off x="15" y="491507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0"/>
          <p:cNvSpPr txBox="1">
            <a:spLocks noGrp="1"/>
          </p:cNvSpPr>
          <p:nvPr>
            <p:ph type="title"/>
          </p:nvPr>
        </p:nvSpPr>
        <p:spPr>
          <a:xfrm>
            <a:off x="1097280" y="5074920"/>
            <a:ext cx="10113264" cy="822960"/>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Clr>
                <a:srgbClr val="FFFFFF"/>
              </a:buClr>
              <a:buSzPts val="3600"/>
              <a:buFont typeface="Garamond"/>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82" name="Google Shape;82;p10"/>
          <p:cNvPicPr preferRelativeResize="0">
            <a:picLocks noGrp="1"/>
          </p:cNvPicPr>
          <p:nvPr>
            <p:ph type="pic" idx="2"/>
          </p:nvPr>
        </p:nvPicPr>
        <p:blipFill/>
        <p:spPr>
          <a:xfrm>
            <a:off x="15" y="0"/>
            <a:ext cx="12191985" cy="4915076"/>
          </a:xfrm>
          <a:prstGeom prst="rect">
            <a:avLst/>
          </a:prstGeom>
          <a:blipFill rotWithShape="1">
            <a:blip r:embed="rId2">
              <a:alphaModFix/>
            </a:blip>
            <a:stretch>
              <a:fillRect/>
            </a:stretch>
          </a:blipFill>
          <a:ln>
            <a:noFill/>
          </a:ln>
        </p:spPr>
      </p:pic>
      <p:sp>
        <p:nvSpPr>
          <p:cNvPr id="83" name="Google Shape;83;p10"/>
          <p:cNvSpPr txBox="1">
            <a:spLocks noGrp="1"/>
          </p:cNvSpPr>
          <p:nvPr>
            <p:ph type="body" idx="1"/>
          </p:nvPr>
        </p:nvSpPr>
        <p:spPr>
          <a:xfrm>
            <a:off x="1097280" y="5907023"/>
            <a:ext cx="10113264" cy="59436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0"/>
              </a:spcBef>
              <a:spcAft>
                <a:spcPts val="0"/>
              </a:spcAft>
              <a:buSzPts val="1500"/>
              <a:buNone/>
              <a:defRPr sz="1500">
                <a:solidFill>
                  <a:srgbClr val="FFFFFF"/>
                </a:solidFill>
              </a:defRPr>
            </a:lvl1pPr>
            <a:lvl2pPr marL="914400" lvl="1" indent="-228600" algn="l">
              <a:lnSpc>
                <a:spcPct val="90000"/>
              </a:lnSpc>
              <a:spcBef>
                <a:spcPts val="6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84" name="Google Shape;84;p10"/>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0"/>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0"/>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
          <p:cNvSpPr/>
          <p:nvPr/>
        </p:nvSpPr>
        <p:spPr>
          <a:xfrm>
            <a:off x="0" y="6334316"/>
            <a:ext cx="12192001" cy="659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3F3F3F"/>
              </a:buClr>
              <a:buSzPts val="4800"/>
              <a:buFont typeface="Garamond"/>
              <a:buNone/>
              <a:defRPr sz="4800" b="0" i="0" u="none" strike="noStrike" cap="none">
                <a:solidFill>
                  <a:srgbClr val="3F3F3F"/>
                </a:solidFill>
                <a:latin typeface="Garamond"/>
                <a:ea typeface="Garamond"/>
                <a:cs typeface="Garamond"/>
                <a:sym typeface="Garamon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1"/>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Garamond"/>
                <a:ea typeface="Garamond"/>
                <a:cs typeface="Garamond"/>
                <a:sym typeface="Garamond"/>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Garamond"/>
                <a:ea typeface="Garamond"/>
                <a:cs typeface="Garamond"/>
                <a:sym typeface="Garamond"/>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Garamond"/>
                <a:ea typeface="Garamond"/>
                <a:cs typeface="Garamond"/>
                <a:sym typeface="Garamond"/>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Garamond"/>
                <a:ea typeface="Garamond"/>
                <a:cs typeface="Garamond"/>
                <a:sym typeface="Garamond"/>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Garamond"/>
                <a:ea typeface="Garamond"/>
                <a:cs typeface="Garamond"/>
                <a:sym typeface="Garamond"/>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Garamond"/>
                <a:ea typeface="Garamond"/>
                <a:cs typeface="Garamond"/>
                <a:sym typeface="Garamond"/>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Garamond"/>
                <a:ea typeface="Garamond"/>
                <a:cs typeface="Garamond"/>
                <a:sym typeface="Garamond"/>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Garamond"/>
                <a:ea typeface="Garamond"/>
                <a:cs typeface="Garamond"/>
                <a:sym typeface="Garamond"/>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Garamond"/>
                <a:ea typeface="Garamond"/>
                <a:cs typeface="Garamond"/>
                <a:sym typeface="Garamond"/>
              </a:defRPr>
            </a:lvl9pPr>
          </a:lstStyle>
          <a:p>
            <a:endParaRPr/>
          </a:p>
        </p:txBody>
      </p:sp>
      <p:sp>
        <p:nvSpPr>
          <p:cNvPr id="14" name="Google Shape;14;p1"/>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FFFFFF"/>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2pPr>
            <a:lvl3pPr marR="0" lvl="2"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3pPr>
            <a:lvl4pPr marR="0" lvl="3"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4pPr>
            <a:lvl5pPr marR="0" lvl="4"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6pPr>
            <a:lvl7pPr marR="0" lvl="6"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7pPr>
            <a:lvl8pPr marR="0" lvl="7"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8pPr>
            <a:lvl9pPr marR="0" lvl="8"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9pPr>
          </a:lstStyle>
          <a:p>
            <a:endParaRPr/>
          </a:p>
        </p:txBody>
      </p:sp>
      <p:sp>
        <p:nvSpPr>
          <p:cNvPr id="15" name="Google Shape;15;p1"/>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FFFFFF"/>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2pPr>
            <a:lvl3pPr marR="0" lvl="2"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3pPr>
            <a:lvl4pPr marR="0" lvl="3"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4pPr>
            <a:lvl5pPr marR="0" lvl="4"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6pPr>
            <a:lvl7pPr marR="0" lvl="6"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7pPr>
            <a:lvl8pPr marR="0" lvl="7"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8pPr>
            <a:lvl9pPr marR="0" lvl="8"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9pPr>
          </a:lstStyle>
          <a:p>
            <a:endParaRPr/>
          </a:p>
        </p:txBody>
      </p:sp>
      <p:sp>
        <p:nvSpPr>
          <p:cNvPr id="16" name="Google Shape;16;p1"/>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rgbClr val="FFFFFF"/>
                </a:solidFill>
                <a:latin typeface="Garamond"/>
                <a:ea typeface="Garamond"/>
                <a:cs typeface="Garamond"/>
                <a:sym typeface="Garamond"/>
              </a:defRPr>
            </a:lvl1pPr>
            <a:lvl2pPr marL="0" marR="0" lvl="1" indent="0" algn="r" rtl="0">
              <a:spcBef>
                <a:spcPts val="0"/>
              </a:spcBef>
              <a:buNone/>
              <a:defRPr sz="1050" b="0" i="0" u="none" strike="noStrike" cap="none">
                <a:solidFill>
                  <a:srgbClr val="FFFFFF"/>
                </a:solidFill>
                <a:latin typeface="Garamond"/>
                <a:ea typeface="Garamond"/>
                <a:cs typeface="Garamond"/>
                <a:sym typeface="Garamond"/>
              </a:defRPr>
            </a:lvl2pPr>
            <a:lvl3pPr marL="0" marR="0" lvl="2" indent="0" algn="r" rtl="0">
              <a:spcBef>
                <a:spcPts val="0"/>
              </a:spcBef>
              <a:buNone/>
              <a:defRPr sz="1050" b="0" i="0" u="none" strike="noStrike" cap="none">
                <a:solidFill>
                  <a:srgbClr val="FFFFFF"/>
                </a:solidFill>
                <a:latin typeface="Garamond"/>
                <a:ea typeface="Garamond"/>
                <a:cs typeface="Garamond"/>
                <a:sym typeface="Garamond"/>
              </a:defRPr>
            </a:lvl3pPr>
            <a:lvl4pPr marL="0" marR="0" lvl="3" indent="0" algn="r" rtl="0">
              <a:spcBef>
                <a:spcPts val="0"/>
              </a:spcBef>
              <a:buNone/>
              <a:defRPr sz="1050" b="0" i="0" u="none" strike="noStrike" cap="none">
                <a:solidFill>
                  <a:srgbClr val="FFFFFF"/>
                </a:solidFill>
                <a:latin typeface="Garamond"/>
                <a:ea typeface="Garamond"/>
                <a:cs typeface="Garamond"/>
                <a:sym typeface="Garamond"/>
              </a:defRPr>
            </a:lvl4pPr>
            <a:lvl5pPr marL="0" marR="0" lvl="4" indent="0" algn="r" rtl="0">
              <a:spcBef>
                <a:spcPts val="0"/>
              </a:spcBef>
              <a:buNone/>
              <a:defRPr sz="1050" b="0" i="0" u="none" strike="noStrike" cap="none">
                <a:solidFill>
                  <a:srgbClr val="FFFFFF"/>
                </a:solidFill>
                <a:latin typeface="Garamond"/>
                <a:ea typeface="Garamond"/>
                <a:cs typeface="Garamond"/>
                <a:sym typeface="Garamond"/>
              </a:defRPr>
            </a:lvl5pPr>
            <a:lvl6pPr marL="0" marR="0" lvl="5" indent="0" algn="r" rtl="0">
              <a:spcBef>
                <a:spcPts val="0"/>
              </a:spcBef>
              <a:buNone/>
              <a:defRPr sz="1050" b="0" i="0" u="none" strike="noStrike" cap="none">
                <a:solidFill>
                  <a:srgbClr val="FFFFFF"/>
                </a:solidFill>
                <a:latin typeface="Garamond"/>
                <a:ea typeface="Garamond"/>
                <a:cs typeface="Garamond"/>
                <a:sym typeface="Garamond"/>
              </a:defRPr>
            </a:lvl6pPr>
            <a:lvl7pPr marL="0" marR="0" lvl="6" indent="0" algn="r" rtl="0">
              <a:spcBef>
                <a:spcPts val="0"/>
              </a:spcBef>
              <a:buNone/>
              <a:defRPr sz="1050" b="0" i="0" u="none" strike="noStrike" cap="none">
                <a:solidFill>
                  <a:srgbClr val="FFFFFF"/>
                </a:solidFill>
                <a:latin typeface="Garamond"/>
                <a:ea typeface="Garamond"/>
                <a:cs typeface="Garamond"/>
                <a:sym typeface="Garamond"/>
              </a:defRPr>
            </a:lvl7pPr>
            <a:lvl8pPr marL="0" marR="0" lvl="7" indent="0" algn="r" rtl="0">
              <a:spcBef>
                <a:spcPts val="0"/>
              </a:spcBef>
              <a:buNone/>
              <a:defRPr sz="1050" b="0" i="0" u="none" strike="noStrike" cap="none">
                <a:solidFill>
                  <a:srgbClr val="FFFFFF"/>
                </a:solidFill>
                <a:latin typeface="Garamond"/>
                <a:ea typeface="Garamond"/>
                <a:cs typeface="Garamond"/>
                <a:sym typeface="Garamond"/>
              </a:defRPr>
            </a:lvl8pPr>
            <a:lvl9pPr marL="0" marR="0" lvl="8" indent="0" algn="r" rtl="0">
              <a:spcBef>
                <a:spcPts val="0"/>
              </a:spcBef>
              <a:buNone/>
              <a:defRPr sz="1050" b="0" i="0" u="none" strike="noStrike" cap="none">
                <a:solidFill>
                  <a:srgbClr val="FFFFFF"/>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cxnSp>
        <p:nvCxnSpPr>
          <p:cNvPr id="17" name="Google Shape;17;p1"/>
          <p:cNvCxnSpPr/>
          <p:nvPr/>
        </p:nvCxnSpPr>
        <p:spPr>
          <a:xfrm>
            <a:off x="1193532" y="1737845"/>
            <a:ext cx="9966960" cy="0"/>
          </a:xfrm>
          <a:prstGeom prst="straightConnector1">
            <a:avLst/>
          </a:prstGeom>
          <a:noFill/>
          <a:ln w="9525"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hyperlink" Target="http://www.cs.tut.fi/~sgn24006/PDF/L08-HMMs.pdf" TargetMode="Externa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62.png"/><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3"/>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262626"/>
              </a:buClr>
              <a:buSzPts val="8000"/>
              <a:buFont typeface="Garamond"/>
              <a:buNone/>
            </a:pPr>
            <a:r>
              <a:rPr lang="en-US"/>
              <a:t>Mathematical Foundations for Intelligent Systems</a:t>
            </a:r>
            <a:endParaRPr/>
          </a:p>
        </p:txBody>
      </p:sp>
      <p:sp>
        <p:nvSpPr>
          <p:cNvPr id="106" name="Google Shape;106;p13"/>
          <p:cNvSpPr txBox="1">
            <a:spLocks noGrp="1"/>
          </p:cNvSpPr>
          <p:nvPr>
            <p:ph type="subTitle" idx="1"/>
          </p:nvPr>
        </p:nvSpPr>
        <p:spPr>
          <a:xfrm>
            <a:off x="1100051" y="4455620"/>
            <a:ext cx="10058400" cy="1143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r>
              <a:rPr lang="en-US"/>
              <a:t>HIDDEN MARKOV MODEL</a:t>
            </a:r>
            <a:endParaRPr/>
          </a:p>
          <a:p>
            <a:pPr marL="0" lvl="0" indent="0" algn="l" rtl="0">
              <a:lnSpc>
                <a:spcPct val="90000"/>
              </a:lnSpc>
              <a:spcBef>
                <a:spcPts val="1400"/>
              </a:spcBef>
              <a:spcAft>
                <a:spcPts val="0"/>
              </a:spcAft>
              <a:buSzPts val="2400"/>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22"/>
          <p:cNvPicPr preferRelativeResize="0"/>
          <p:nvPr/>
        </p:nvPicPr>
        <p:blipFill rotWithShape="1">
          <a:blip r:embed="rId3">
            <a:alphaModFix/>
          </a:blip>
          <a:srcRect t="18718" r="52865" b="36908"/>
          <a:stretch/>
        </p:blipFill>
        <p:spPr>
          <a:xfrm>
            <a:off x="1181100" y="2169208"/>
            <a:ext cx="3609622" cy="2045655"/>
          </a:xfrm>
          <a:prstGeom prst="rect">
            <a:avLst/>
          </a:prstGeom>
          <a:noFill/>
          <a:ln>
            <a:noFill/>
          </a:ln>
        </p:spPr>
      </p:pic>
      <p:pic>
        <p:nvPicPr>
          <p:cNvPr id="191" name="Google Shape;191;p22"/>
          <p:cNvPicPr preferRelativeResize="0"/>
          <p:nvPr/>
        </p:nvPicPr>
        <p:blipFill rotWithShape="1">
          <a:blip r:embed="rId4">
            <a:alphaModFix/>
          </a:blip>
          <a:srcRect l="3669" t="29920" r="45427" b="4166"/>
          <a:stretch/>
        </p:blipFill>
        <p:spPr>
          <a:xfrm>
            <a:off x="5192888" y="1584675"/>
            <a:ext cx="3894668" cy="3214722"/>
          </a:xfrm>
          <a:prstGeom prst="rect">
            <a:avLst/>
          </a:prstGeom>
          <a:noFill/>
          <a:ln>
            <a:noFill/>
          </a:ln>
        </p:spPr>
      </p:pic>
      <p:sp>
        <p:nvSpPr>
          <p:cNvPr id="192" name="Google Shape;192;p22"/>
          <p:cNvSpPr txBox="1"/>
          <p:nvPr/>
        </p:nvSpPr>
        <p:spPr>
          <a:xfrm>
            <a:off x="778933" y="790215"/>
            <a:ext cx="9037813"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Garamond"/>
                <a:ea typeface="Garamond"/>
                <a:cs typeface="Garamond"/>
                <a:sym typeface="Garamond"/>
              </a:rPr>
              <a:t>Exercise: Given that today is </a:t>
            </a:r>
            <a:r>
              <a:rPr lang="en-US" sz="2400" b="1">
                <a:solidFill>
                  <a:schemeClr val="dk1"/>
                </a:solidFill>
                <a:latin typeface="Garamond"/>
                <a:ea typeface="Garamond"/>
                <a:cs typeface="Garamond"/>
                <a:sym typeface="Garamond"/>
              </a:rPr>
              <a:t>Sunny</a:t>
            </a:r>
            <a:r>
              <a:rPr lang="en-US" sz="2400">
                <a:solidFill>
                  <a:schemeClr val="dk1"/>
                </a:solidFill>
                <a:latin typeface="Garamond"/>
                <a:ea typeface="Garamond"/>
                <a:cs typeface="Garamond"/>
                <a:sym typeface="Garamond"/>
              </a:rPr>
              <a:t>, what is the probability that tomorrow is </a:t>
            </a:r>
            <a:r>
              <a:rPr lang="en-US" sz="2400">
                <a:solidFill>
                  <a:srgbClr val="FF0000"/>
                </a:solidFill>
                <a:latin typeface="Garamond"/>
                <a:ea typeface="Garamond"/>
                <a:cs typeface="Garamond"/>
                <a:sym typeface="Garamond"/>
              </a:rPr>
              <a:t>Sunny</a:t>
            </a:r>
            <a:r>
              <a:rPr lang="en-US" sz="2400">
                <a:solidFill>
                  <a:schemeClr val="dk1"/>
                </a:solidFill>
                <a:latin typeface="Garamond"/>
                <a:ea typeface="Garamond"/>
                <a:cs typeface="Garamond"/>
                <a:sym typeface="Garamond"/>
              </a:rPr>
              <a:t> and the </a:t>
            </a:r>
            <a:r>
              <a:rPr lang="en-US" sz="2400">
                <a:solidFill>
                  <a:srgbClr val="FF0000"/>
                </a:solidFill>
                <a:latin typeface="Garamond"/>
                <a:ea typeface="Garamond"/>
                <a:cs typeface="Garamond"/>
                <a:sym typeface="Garamond"/>
              </a:rPr>
              <a:t>next day is Rainy</a:t>
            </a:r>
            <a:endParaRPr/>
          </a:p>
          <a:p>
            <a:pPr marL="0" marR="0" lvl="0" indent="0" algn="l" rtl="0">
              <a:spcBef>
                <a:spcPts val="0"/>
              </a:spcBef>
              <a:spcAft>
                <a:spcPts val="0"/>
              </a:spcAft>
              <a:buNone/>
            </a:pPr>
            <a:r>
              <a:rPr lang="en-US" sz="2400">
                <a:solidFill>
                  <a:schemeClr val="dk1"/>
                </a:solidFill>
                <a:latin typeface="Garamond"/>
                <a:ea typeface="Garamond"/>
                <a:cs typeface="Garamond"/>
                <a:sym typeface="Garamond"/>
              </a:rPr>
              <a:t> </a:t>
            </a:r>
            <a:endParaRPr sz="2400" b="1">
              <a:solidFill>
                <a:srgbClr val="FF0000"/>
              </a:solidFill>
              <a:latin typeface="Garamond"/>
              <a:ea typeface="Garamond"/>
              <a:cs typeface="Garamond"/>
              <a:sym typeface="Garamon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3"/>
          <p:cNvSpPr txBox="1"/>
          <p:nvPr/>
        </p:nvSpPr>
        <p:spPr>
          <a:xfrm>
            <a:off x="434610" y="171225"/>
            <a:ext cx="4637936"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Garamond"/>
                <a:ea typeface="Garamond"/>
                <a:cs typeface="Garamond"/>
                <a:sym typeface="Garamond"/>
              </a:rPr>
              <a:t>Hidden Markov Model (HMM) </a:t>
            </a:r>
            <a:endParaRPr/>
          </a:p>
        </p:txBody>
      </p:sp>
      <p:sp>
        <p:nvSpPr>
          <p:cNvPr id="198" name="Google Shape;198;p23"/>
          <p:cNvSpPr txBox="1"/>
          <p:nvPr/>
        </p:nvSpPr>
        <p:spPr>
          <a:xfrm>
            <a:off x="434610" y="869492"/>
            <a:ext cx="10597966"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Garamond"/>
                <a:ea typeface="Garamond"/>
                <a:cs typeface="Garamond"/>
                <a:sym typeface="Garamond"/>
              </a:rPr>
              <a:t>A hidden Markov Model is a stochastic model where the states are hidden. </a:t>
            </a:r>
            <a:endParaRPr/>
          </a:p>
          <a:p>
            <a:pPr marL="0" marR="0" lvl="0" indent="0" algn="l" rtl="0">
              <a:spcBef>
                <a:spcPts val="0"/>
              </a:spcBef>
              <a:spcAft>
                <a:spcPts val="0"/>
              </a:spcAft>
              <a:buNone/>
            </a:pPr>
            <a:r>
              <a:rPr lang="en-US" sz="2800">
                <a:solidFill>
                  <a:schemeClr val="dk1"/>
                </a:solidFill>
                <a:latin typeface="Garamond"/>
                <a:ea typeface="Garamond"/>
                <a:cs typeface="Garamond"/>
                <a:sym typeface="Garamond"/>
              </a:rPr>
              <a:t>Each state emits an output which is observable. </a:t>
            </a:r>
            <a:endParaRPr/>
          </a:p>
        </p:txBody>
      </p:sp>
      <p:sp>
        <p:nvSpPr>
          <p:cNvPr id="199" name="Google Shape;199;p23"/>
          <p:cNvSpPr txBox="1"/>
          <p:nvPr/>
        </p:nvSpPr>
        <p:spPr>
          <a:xfrm>
            <a:off x="434610" y="1998646"/>
            <a:ext cx="11322780"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Garamond"/>
                <a:ea typeface="Garamond"/>
                <a:cs typeface="Garamond"/>
                <a:sym typeface="Garamond"/>
              </a:rPr>
              <a:t> Suppose, You were locked in a room for several days and you were asked about</a:t>
            </a:r>
            <a:endParaRPr/>
          </a:p>
          <a:p>
            <a:pPr marL="0" marR="0" lvl="0" indent="0" algn="l" rtl="0">
              <a:spcBef>
                <a:spcPts val="0"/>
              </a:spcBef>
              <a:spcAft>
                <a:spcPts val="0"/>
              </a:spcAft>
              <a:buNone/>
            </a:pPr>
            <a:r>
              <a:rPr lang="en-US" sz="2800">
                <a:solidFill>
                  <a:schemeClr val="dk1"/>
                </a:solidFill>
                <a:latin typeface="Garamond"/>
                <a:ea typeface="Garamond"/>
                <a:cs typeface="Garamond"/>
                <a:sym typeface="Garamond"/>
              </a:rPr>
              <a:t>the weather outside. The only piece of evidence you have is whether the person </a:t>
            </a:r>
            <a:endParaRPr/>
          </a:p>
          <a:p>
            <a:pPr marL="0" marR="0" lvl="0" indent="0" algn="l" rtl="0">
              <a:spcBef>
                <a:spcPts val="0"/>
              </a:spcBef>
              <a:spcAft>
                <a:spcPts val="0"/>
              </a:spcAft>
              <a:buNone/>
            </a:pPr>
            <a:r>
              <a:rPr lang="en-US" sz="2800">
                <a:solidFill>
                  <a:schemeClr val="dk1"/>
                </a:solidFill>
                <a:latin typeface="Garamond"/>
                <a:ea typeface="Garamond"/>
                <a:cs typeface="Garamond"/>
                <a:sym typeface="Garamond"/>
              </a:rPr>
              <a:t>Who comes into the room bringing food is carrying a umbrella or not.</a:t>
            </a:r>
            <a:endParaRPr/>
          </a:p>
        </p:txBody>
      </p:sp>
      <p:sp>
        <p:nvSpPr>
          <p:cNvPr id="200" name="Google Shape;200;p23"/>
          <p:cNvSpPr txBox="1"/>
          <p:nvPr/>
        </p:nvSpPr>
        <p:spPr>
          <a:xfrm>
            <a:off x="745065" y="3558688"/>
            <a:ext cx="656284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Garamond"/>
                <a:ea typeface="Garamond"/>
                <a:cs typeface="Garamond"/>
                <a:sym typeface="Garamond"/>
              </a:rPr>
              <a:t>What is hidden  ? Weather ( Sunny, Rainy , Cloudy)</a:t>
            </a:r>
            <a:endParaRPr/>
          </a:p>
          <a:p>
            <a:pPr marL="0" marR="0" lvl="0" indent="0" algn="l" rtl="0">
              <a:spcBef>
                <a:spcPts val="0"/>
              </a:spcBef>
              <a:spcAft>
                <a:spcPts val="0"/>
              </a:spcAft>
              <a:buNone/>
            </a:pPr>
            <a:r>
              <a:rPr lang="en-US" sz="1800">
                <a:solidFill>
                  <a:srgbClr val="FF0000"/>
                </a:solidFill>
                <a:latin typeface="Garamond"/>
                <a:ea typeface="Garamond"/>
                <a:cs typeface="Garamond"/>
                <a:sym typeface="Garamond"/>
              </a:rPr>
              <a:t>What  you are observing ? Umbrella or not</a:t>
            </a:r>
            <a:endParaRPr sz="1800">
              <a:solidFill>
                <a:srgbClr val="FF0000"/>
              </a:solidFill>
              <a:latin typeface="Garamond"/>
              <a:ea typeface="Garamond"/>
              <a:cs typeface="Garamond"/>
              <a:sym typeface="Garamond"/>
            </a:endParaRPr>
          </a:p>
        </p:txBody>
      </p:sp>
      <p:pic>
        <p:nvPicPr>
          <p:cNvPr id="201" name="Google Shape;201;p23"/>
          <p:cNvPicPr preferRelativeResize="0"/>
          <p:nvPr/>
        </p:nvPicPr>
        <p:blipFill rotWithShape="1">
          <a:blip r:embed="rId3">
            <a:alphaModFix/>
          </a:blip>
          <a:srcRect/>
          <a:stretch/>
        </p:blipFill>
        <p:spPr>
          <a:xfrm>
            <a:off x="3924858" y="4205019"/>
            <a:ext cx="6766102" cy="207474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p24"/>
          <p:cNvPicPr preferRelativeResize="0"/>
          <p:nvPr/>
        </p:nvPicPr>
        <p:blipFill rotWithShape="1">
          <a:blip r:embed="rId3">
            <a:alphaModFix/>
          </a:blip>
          <a:srcRect/>
          <a:stretch/>
        </p:blipFill>
        <p:spPr>
          <a:xfrm>
            <a:off x="1738314" y="228600"/>
            <a:ext cx="7812085" cy="5737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25"/>
          <p:cNvPicPr preferRelativeResize="0"/>
          <p:nvPr/>
        </p:nvPicPr>
        <p:blipFill rotWithShape="1">
          <a:blip r:embed="rId3">
            <a:alphaModFix/>
          </a:blip>
          <a:srcRect/>
          <a:stretch/>
        </p:blipFill>
        <p:spPr>
          <a:xfrm>
            <a:off x="1766889" y="233365"/>
            <a:ext cx="7498583" cy="553525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p26"/>
          <p:cNvPicPr preferRelativeResize="0"/>
          <p:nvPr/>
        </p:nvPicPr>
        <p:blipFill rotWithShape="1">
          <a:blip r:embed="rId3">
            <a:alphaModFix/>
          </a:blip>
          <a:srcRect t="15298"/>
          <a:stretch/>
        </p:blipFill>
        <p:spPr>
          <a:xfrm>
            <a:off x="255430" y="694445"/>
            <a:ext cx="4967681" cy="3413177"/>
          </a:xfrm>
          <a:prstGeom prst="rect">
            <a:avLst/>
          </a:prstGeom>
          <a:noFill/>
          <a:ln>
            <a:noFill/>
          </a:ln>
        </p:spPr>
      </p:pic>
      <p:sp>
        <p:nvSpPr>
          <p:cNvPr id="217" name="Google Shape;217;p26"/>
          <p:cNvSpPr txBox="1"/>
          <p:nvPr/>
        </p:nvSpPr>
        <p:spPr>
          <a:xfrm>
            <a:off x="687571" y="231313"/>
            <a:ext cx="39358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Garamond"/>
                <a:ea typeface="Garamond"/>
                <a:cs typeface="Garamond"/>
                <a:sym typeface="Garamond"/>
              </a:rPr>
              <a:t>Markov Chain VS (HMM) </a:t>
            </a:r>
            <a:endParaRPr/>
          </a:p>
        </p:txBody>
      </p:sp>
      <p:pic>
        <p:nvPicPr>
          <p:cNvPr id="218" name="Google Shape;218;p26"/>
          <p:cNvPicPr preferRelativeResize="0"/>
          <p:nvPr/>
        </p:nvPicPr>
        <p:blipFill rotWithShape="1">
          <a:blip r:embed="rId4">
            <a:alphaModFix/>
          </a:blip>
          <a:srcRect t="12346"/>
          <a:stretch/>
        </p:blipFill>
        <p:spPr>
          <a:xfrm>
            <a:off x="5871294" y="410044"/>
            <a:ext cx="5633135" cy="3413177"/>
          </a:xfrm>
          <a:prstGeom prst="rect">
            <a:avLst/>
          </a:prstGeom>
          <a:noFill/>
          <a:ln>
            <a:noFill/>
          </a:ln>
        </p:spPr>
      </p:pic>
      <p:sp>
        <p:nvSpPr>
          <p:cNvPr id="219" name="Google Shape;219;p26"/>
          <p:cNvSpPr txBox="1"/>
          <p:nvPr/>
        </p:nvSpPr>
        <p:spPr>
          <a:xfrm>
            <a:off x="255430" y="4107622"/>
            <a:ext cx="4967681" cy="1015663"/>
          </a:xfrm>
          <a:prstGeom prst="rect">
            <a:avLst/>
          </a:prstGeom>
          <a:noFill/>
          <a:ln w="9525" cap="flat" cmpd="sng">
            <a:solidFill>
              <a:srgbClr val="84B2F6"/>
            </a:solidFill>
            <a:prstDash val="solid"/>
            <a:round/>
            <a:headEnd type="none" w="sm" len="sm"/>
            <a:tailEnd type="none" w="sm" len="sm"/>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000" b="0" i="0" u="none" strike="noStrike">
                <a:solidFill>
                  <a:schemeClr val="dk1"/>
                </a:solidFill>
                <a:latin typeface="Garamond"/>
                <a:ea typeface="Garamond"/>
                <a:cs typeface="Garamond"/>
                <a:sym typeface="Garamond"/>
              </a:rPr>
              <a:t>A Markov chain is useful when we need to compute a probability for a sequence of observable events.</a:t>
            </a:r>
            <a:endParaRPr sz="2000">
              <a:solidFill>
                <a:schemeClr val="dk1"/>
              </a:solidFill>
              <a:latin typeface="Garamond"/>
              <a:ea typeface="Garamond"/>
              <a:cs typeface="Garamond"/>
              <a:sym typeface="Garamond"/>
            </a:endParaRPr>
          </a:p>
        </p:txBody>
      </p:sp>
      <p:sp>
        <p:nvSpPr>
          <p:cNvPr id="220" name="Google Shape;220;p26"/>
          <p:cNvSpPr txBox="1"/>
          <p:nvPr/>
        </p:nvSpPr>
        <p:spPr>
          <a:xfrm>
            <a:off x="5732362" y="4107621"/>
            <a:ext cx="6094070" cy="1015663"/>
          </a:xfrm>
          <a:prstGeom prst="rect">
            <a:avLst/>
          </a:prstGeom>
          <a:noFill/>
          <a:ln w="9525" cap="flat" cmpd="sng">
            <a:solidFill>
              <a:srgbClr val="84B2F6"/>
            </a:solidFill>
            <a:prstDash val="solid"/>
            <a:round/>
            <a:headEnd type="none" w="sm" len="sm"/>
            <a:tailEnd type="none" w="sm" len="sm"/>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000" b="0" i="0" u="none" strike="noStrike">
                <a:solidFill>
                  <a:srgbClr val="000000"/>
                </a:solidFill>
                <a:latin typeface="Garamond"/>
                <a:ea typeface="Garamond"/>
                <a:cs typeface="Garamond"/>
                <a:sym typeface="Garamond"/>
              </a:rPr>
              <a:t>A hidden Markov model (HMM) talk about both observed events  and hidden events which are causal factors in the probabilistic model.</a:t>
            </a:r>
            <a:endParaRPr sz="2000">
              <a:solidFill>
                <a:schemeClr val="dk1"/>
              </a:solidFill>
              <a:latin typeface="Garamond"/>
              <a:ea typeface="Garamond"/>
              <a:cs typeface="Garamond"/>
              <a:sym typeface="Garamon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27"/>
          <p:cNvPicPr preferRelativeResize="0"/>
          <p:nvPr/>
        </p:nvPicPr>
        <p:blipFill rotWithShape="1">
          <a:blip r:embed="rId3">
            <a:alphaModFix/>
          </a:blip>
          <a:srcRect l="1484" t="4155" r="9294" b="7924"/>
          <a:stretch/>
        </p:blipFill>
        <p:spPr>
          <a:xfrm>
            <a:off x="666044" y="169333"/>
            <a:ext cx="6445956" cy="460586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28"/>
          <p:cNvPicPr preferRelativeResize="0"/>
          <p:nvPr/>
        </p:nvPicPr>
        <p:blipFill rotWithShape="1">
          <a:blip r:embed="rId3">
            <a:alphaModFix/>
          </a:blip>
          <a:srcRect l="2180" t="5126" r="2966" b="43021"/>
          <a:stretch/>
        </p:blipFill>
        <p:spPr>
          <a:xfrm>
            <a:off x="166512" y="0"/>
            <a:ext cx="9693106" cy="3887711"/>
          </a:xfrm>
          <a:prstGeom prst="rect">
            <a:avLst/>
          </a:prstGeom>
          <a:noFill/>
          <a:ln>
            <a:noFill/>
          </a:ln>
        </p:spPr>
      </p:pic>
      <p:pic>
        <p:nvPicPr>
          <p:cNvPr id="231" name="Google Shape;231;p28"/>
          <p:cNvPicPr preferRelativeResize="0"/>
          <p:nvPr/>
        </p:nvPicPr>
        <p:blipFill rotWithShape="1">
          <a:blip r:embed="rId4">
            <a:alphaModFix/>
          </a:blip>
          <a:srcRect t="55895" r="33329"/>
          <a:stretch/>
        </p:blipFill>
        <p:spPr>
          <a:xfrm>
            <a:off x="166512" y="3791400"/>
            <a:ext cx="4707158" cy="2009506"/>
          </a:xfrm>
          <a:prstGeom prst="rect">
            <a:avLst/>
          </a:prstGeom>
          <a:noFill/>
          <a:ln w="9525" cap="flat" cmpd="sng">
            <a:solidFill>
              <a:srgbClr val="000000"/>
            </a:solidFill>
            <a:prstDash val="solid"/>
            <a:miter lim="800000"/>
            <a:headEnd type="none" w="sm" len="sm"/>
            <a:tailEnd type="none" w="sm" len="sm"/>
          </a:ln>
        </p:spPr>
      </p:pic>
      <p:pic>
        <p:nvPicPr>
          <p:cNvPr id="232" name="Google Shape;232;p28"/>
          <p:cNvPicPr preferRelativeResize="0"/>
          <p:nvPr/>
        </p:nvPicPr>
        <p:blipFill rotWithShape="1">
          <a:blip r:embed="rId5">
            <a:alphaModFix/>
          </a:blip>
          <a:srcRect t="13462" r="2484" b="15384"/>
          <a:stretch/>
        </p:blipFill>
        <p:spPr>
          <a:xfrm>
            <a:off x="5013065" y="3517695"/>
            <a:ext cx="6857465" cy="255691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p29"/>
          <p:cNvPicPr preferRelativeResize="0"/>
          <p:nvPr/>
        </p:nvPicPr>
        <p:blipFill rotWithShape="1">
          <a:blip r:embed="rId3">
            <a:alphaModFix/>
          </a:blip>
          <a:srcRect/>
          <a:stretch/>
        </p:blipFill>
        <p:spPr>
          <a:xfrm>
            <a:off x="152399" y="490388"/>
            <a:ext cx="11236228" cy="1788985"/>
          </a:xfrm>
          <a:prstGeom prst="rect">
            <a:avLst/>
          </a:prstGeom>
          <a:noFill/>
          <a:ln>
            <a:noFill/>
          </a:ln>
        </p:spPr>
      </p:pic>
      <p:pic>
        <p:nvPicPr>
          <p:cNvPr id="238" name="Google Shape;238;p29"/>
          <p:cNvPicPr preferRelativeResize="0"/>
          <p:nvPr/>
        </p:nvPicPr>
        <p:blipFill rotWithShape="1">
          <a:blip r:embed="rId4">
            <a:alphaModFix/>
          </a:blip>
          <a:srcRect t="8893" r="5392" b="13497"/>
          <a:stretch/>
        </p:blipFill>
        <p:spPr>
          <a:xfrm>
            <a:off x="2275770" y="2407356"/>
            <a:ext cx="6823075" cy="3505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0"/>
          <p:cNvSpPr txBox="1"/>
          <p:nvPr/>
        </p:nvSpPr>
        <p:spPr>
          <a:xfrm>
            <a:off x="715618" y="198782"/>
            <a:ext cx="434926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Garamond"/>
                <a:ea typeface="Garamond"/>
                <a:cs typeface="Garamond"/>
                <a:sym typeface="Garamond"/>
              </a:rPr>
              <a:t>FIRST ORDER HMM</a:t>
            </a:r>
            <a:endParaRPr/>
          </a:p>
        </p:txBody>
      </p:sp>
      <p:sp>
        <p:nvSpPr>
          <p:cNvPr id="244" name="Google Shape;244;p30"/>
          <p:cNvSpPr txBox="1"/>
          <p:nvPr/>
        </p:nvSpPr>
        <p:spPr>
          <a:xfrm>
            <a:off x="715617" y="1105983"/>
            <a:ext cx="10906540" cy="18158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Garamond"/>
                <a:ea typeface="Garamond"/>
                <a:cs typeface="Garamond"/>
                <a:sym typeface="Garamond"/>
              </a:rPr>
              <a:t>A first-order hidden Markov model instantiates two simplifying  assumptions.</a:t>
            </a:r>
            <a:endParaRPr/>
          </a:p>
          <a:p>
            <a:pPr marL="0" marR="0" lvl="0" indent="0" algn="l" rtl="0">
              <a:spcBef>
                <a:spcPts val="0"/>
              </a:spcBef>
              <a:spcAft>
                <a:spcPts val="0"/>
              </a:spcAft>
              <a:buNone/>
            </a:pPr>
            <a:r>
              <a:rPr lang="en-US" sz="2800">
                <a:solidFill>
                  <a:schemeClr val="dk1"/>
                </a:solidFill>
                <a:latin typeface="Garamond"/>
                <a:ea typeface="Garamond"/>
                <a:cs typeface="Garamond"/>
                <a:sym typeface="Garamond"/>
              </a:rPr>
              <a:t>• First, as with a first-order Markov chain, </a:t>
            </a:r>
            <a:r>
              <a:rPr lang="en-US" sz="2800" b="1">
                <a:solidFill>
                  <a:srgbClr val="072B62"/>
                </a:solidFill>
                <a:latin typeface="Garamond"/>
                <a:ea typeface="Garamond"/>
                <a:cs typeface="Garamond"/>
                <a:sym typeface="Garamond"/>
              </a:rPr>
              <a:t>the probability of a particular state depends only on the previous state:</a:t>
            </a:r>
            <a:endParaRPr/>
          </a:p>
          <a:p>
            <a:pPr marL="1371600" marR="0" lvl="3" indent="0" algn="l" rtl="0">
              <a:spcBef>
                <a:spcPts val="0"/>
              </a:spcBef>
              <a:spcAft>
                <a:spcPts val="0"/>
              </a:spcAft>
              <a:buNone/>
            </a:pPr>
            <a:r>
              <a:rPr lang="en-US" sz="2800" b="1" i="0" u="none" strike="noStrike" cap="none">
                <a:solidFill>
                  <a:srgbClr val="072B62"/>
                </a:solidFill>
                <a:latin typeface="Garamond"/>
                <a:ea typeface="Garamond"/>
                <a:cs typeface="Garamond"/>
                <a:sym typeface="Garamond"/>
              </a:rPr>
              <a:t>Markov Assumption: P(qi | q1...qi-1) = P(qi| qi-1)</a:t>
            </a:r>
            <a:endParaRPr/>
          </a:p>
        </p:txBody>
      </p:sp>
      <p:sp>
        <p:nvSpPr>
          <p:cNvPr id="245" name="Google Shape;245;p30"/>
          <p:cNvSpPr txBox="1"/>
          <p:nvPr/>
        </p:nvSpPr>
        <p:spPr>
          <a:xfrm>
            <a:off x="715617" y="3429000"/>
            <a:ext cx="11264348" cy="1815882"/>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chemeClr val="dk1"/>
              </a:buClr>
              <a:buSzPts val="2800"/>
              <a:buFont typeface="Arial"/>
              <a:buChar char="•"/>
            </a:pPr>
            <a:r>
              <a:rPr lang="en-US" sz="2800">
                <a:solidFill>
                  <a:schemeClr val="dk1"/>
                </a:solidFill>
                <a:latin typeface="Garamond"/>
                <a:ea typeface="Garamond"/>
                <a:cs typeface="Garamond"/>
                <a:sym typeface="Garamond"/>
              </a:rPr>
              <a:t>Second, </a:t>
            </a:r>
            <a:r>
              <a:rPr lang="en-US" sz="2800" b="1">
                <a:solidFill>
                  <a:srgbClr val="072B62"/>
                </a:solidFill>
                <a:latin typeface="Garamond"/>
                <a:ea typeface="Garamond"/>
                <a:cs typeface="Garamond"/>
                <a:sym typeface="Garamond"/>
              </a:rPr>
              <a:t>the probability of an output observation oi depends only on the state that produced the observation qi and not on any other states or any other observations:</a:t>
            </a:r>
            <a:endParaRPr/>
          </a:p>
          <a:p>
            <a:pPr marL="0" marR="0" lvl="0" indent="0" algn="l" rtl="0">
              <a:spcBef>
                <a:spcPts val="0"/>
              </a:spcBef>
              <a:spcAft>
                <a:spcPts val="0"/>
              </a:spcAft>
              <a:buNone/>
            </a:pPr>
            <a:r>
              <a:rPr lang="en-US" sz="2800" b="1">
                <a:solidFill>
                  <a:srgbClr val="072B62"/>
                </a:solidFill>
                <a:latin typeface="Garamond"/>
                <a:ea typeface="Garamond"/>
                <a:cs typeface="Garamond"/>
                <a:sym typeface="Garamond"/>
              </a:rPr>
              <a:t>Output Independence: P(oi|q1...qi...qT;o1...oi...oT) = P(oi|qi)</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Google Shape;250;p31"/>
          <p:cNvPicPr preferRelativeResize="0"/>
          <p:nvPr/>
        </p:nvPicPr>
        <p:blipFill rotWithShape="1">
          <a:blip r:embed="rId3">
            <a:alphaModFix/>
          </a:blip>
          <a:srcRect l="2263" t="51186" r="14043" b="10938"/>
          <a:stretch/>
        </p:blipFill>
        <p:spPr>
          <a:xfrm>
            <a:off x="333022" y="1900137"/>
            <a:ext cx="5254978" cy="1721413"/>
          </a:xfrm>
          <a:prstGeom prst="rect">
            <a:avLst/>
          </a:prstGeom>
          <a:noFill/>
          <a:ln>
            <a:noFill/>
          </a:ln>
        </p:spPr>
      </p:pic>
      <p:pic>
        <p:nvPicPr>
          <p:cNvPr id="251" name="Google Shape;251;p31"/>
          <p:cNvPicPr preferRelativeResize="0"/>
          <p:nvPr/>
        </p:nvPicPr>
        <p:blipFill rotWithShape="1">
          <a:blip r:embed="rId4">
            <a:alphaModFix/>
          </a:blip>
          <a:srcRect l="2881" t="14035" r="6861" b="8771"/>
          <a:stretch/>
        </p:blipFill>
        <p:spPr>
          <a:xfrm>
            <a:off x="433885" y="3595664"/>
            <a:ext cx="5830985" cy="2451872"/>
          </a:xfrm>
          <a:prstGeom prst="rect">
            <a:avLst/>
          </a:prstGeom>
          <a:noFill/>
          <a:ln>
            <a:noFill/>
          </a:ln>
        </p:spPr>
      </p:pic>
      <p:pic>
        <p:nvPicPr>
          <p:cNvPr id="252" name="Google Shape;252;p31"/>
          <p:cNvPicPr preferRelativeResize="0"/>
          <p:nvPr/>
        </p:nvPicPr>
        <p:blipFill rotWithShape="1">
          <a:blip r:embed="rId3">
            <a:alphaModFix/>
          </a:blip>
          <a:srcRect l="2263" t="6249" r="14043" b="55874"/>
          <a:stretch/>
        </p:blipFill>
        <p:spPr>
          <a:xfrm>
            <a:off x="333022" y="204610"/>
            <a:ext cx="5175956" cy="169552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4"/>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Garamond"/>
              <a:buNone/>
            </a:pPr>
            <a:r>
              <a:rPr lang="en-US"/>
              <a:t>Outline</a:t>
            </a:r>
            <a:endParaRPr/>
          </a:p>
        </p:txBody>
      </p:sp>
      <p:sp>
        <p:nvSpPr>
          <p:cNvPr id="112" name="Google Shape;112;p14"/>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127000" algn="l" rtl="0">
              <a:lnSpc>
                <a:spcPct val="90000"/>
              </a:lnSpc>
              <a:spcBef>
                <a:spcPts val="0"/>
              </a:spcBef>
              <a:spcAft>
                <a:spcPts val="0"/>
              </a:spcAft>
              <a:buSzPts val="2000"/>
              <a:buChar char=" "/>
            </a:pPr>
            <a:r>
              <a:rPr lang="en-US"/>
              <a:t>Markov Model</a:t>
            </a:r>
            <a:endParaRPr/>
          </a:p>
          <a:p>
            <a:pPr marL="91440" lvl="0" indent="-127000" algn="l" rtl="0">
              <a:lnSpc>
                <a:spcPct val="90000"/>
              </a:lnSpc>
              <a:spcBef>
                <a:spcPts val="1400"/>
              </a:spcBef>
              <a:spcAft>
                <a:spcPts val="0"/>
              </a:spcAft>
              <a:buSzPts val="2000"/>
              <a:buChar char=" "/>
            </a:pPr>
            <a:r>
              <a:rPr lang="en-US"/>
              <a:t>Hidden Markov Model</a:t>
            </a:r>
            <a:endParaRPr/>
          </a:p>
          <a:p>
            <a:pPr marL="91440" lvl="0" indent="-127000" algn="l" rtl="0">
              <a:lnSpc>
                <a:spcPct val="90000"/>
              </a:lnSpc>
              <a:spcBef>
                <a:spcPts val="1400"/>
              </a:spcBef>
              <a:spcAft>
                <a:spcPts val="0"/>
              </a:spcAft>
              <a:buSzPts val="2000"/>
              <a:buChar char=" "/>
            </a:pPr>
            <a:r>
              <a:rPr lang="en-US"/>
              <a:t>HMM Problems</a:t>
            </a:r>
            <a:endParaRPr/>
          </a:p>
          <a:p>
            <a:pPr marL="91440" lvl="0" indent="-127000" algn="l" rtl="0">
              <a:lnSpc>
                <a:spcPct val="90000"/>
              </a:lnSpc>
              <a:spcBef>
                <a:spcPts val="1400"/>
              </a:spcBef>
              <a:spcAft>
                <a:spcPts val="0"/>
              </a:spcAft>
              <a:buSzPts val="2000"/>
              <a:buChar char=" "/>
            </a:pPr>
            <a:r>
              <a:rPr lang="en-US"/>
              <a:t>HMM – Forward Algorithm</a:t>
            </a:r>
            <a:endParaRPr/>
          </a:p>
          <a:p>
            <a:pPr marL="91440" lvl="0" indent="-127000" algn="l" rtl="0">
              <a:lnSpc>
                <a:spcPct val="90000"/>
              </a:lnSpc>
              <a:spcBef>
                <a:spcPts val="1400"/>
              </a:spcBef>
              <a:spcAft>
                <a:spcPts val="0"/>
              </a:spcAft>
              <a:buSzPts val="2000"/>
              <a:buChar char=" "/>
            </a:pPr>
            <a:r>
              <a:rPr lang="en-US"/>
              <a:t>HMM- Viterbi Algorithm</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2"/>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Times New Roman"/>
              <a:buNone/>
            </a:pPr>
            <a:fld id="{00000000-1234-1234-1234-123412341234}" type="slidenum">
              <a:rPr lang="en-US" sz="1400">
                <a:solidFill>
                  <a:schemeClr val="dk1"/>
                </a:solidFill>
                <a:latin typeface="Times New Roman"/>
                <a:ea typeface="Times New Roman"/>
                <a:cs typeface="Times New Roman"/>
                <a:sym typeface="Times New Roman"/>
              </a:rPr>
              <a:pPr marL="0" marR="0" lvl="0" indent="0" algn="l" rtl="0">
                <a:spcBef>
                  <a:spcPts val="0"/>
                </a:spcBef>
                <a:spcAft>
                  <a:spcPts val="0"/>
                </a:spcAft>
                <a:buClr>
                  <a:schemeClr val="dk1"/>
                </a:buClr>
                <a:buSzPts val="1400"/>
                <a:buFont typeface="Times New Roman"/>
                <a:buNone/>
              </a:pPr>
              <a:t>20</a:t>
            </a:fld>
            <a:endParaRPr sz="1400">
              <a:solidFill>
                <a:schemeClr val="dk1"/>
              </a:solidFill>
              <a:latin typeface="Times New Roman"/>
              <a:ea typeface="Times New Roman"/>
              <a:cs typeface="Times New Roman"/>
              <a:sym typeface="Times New Roman"/>
            </a:endParaRPr>
          </a:p>
        </p:txBody>
      </p:sp>
      <p:sp>
        <p:nvSpPr>
          <p:cNvPr id="259" name="Google Shape;259;p32"/>
          <p:cNvSpPr txBox="1">
            <a:spLocks noGrp="1"/>
          </p:cNvSpPr>
          <p:nvPr>
            <p:ph type="title" idx="4294967295"/>
          </p:nvPr>
        </p:nvSpPr>
        <p:spPr>
          <a:xfrm>
            <a:off x="327378" y="359480"/>
            <a:ext cx="11537244" cy="620889"/>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dk1"/>
              </a:buClr>
              <a:buSzPts val="2800"/>
              <a:buFont typeface="Garamond"/>
              <a:buNone/>
            </a:pPr>
            <a:r>
              <a:rPr lang="en-US" sz="2800">
                <a:solidFill>
                  <a:schemeClr val="dk1"/>
                </a:solidFill>
              </a:rPr>
              <a:t>Hidden Markov models should be characterized by three fundamental problems</a:t>
            </a:r>
            <a:endParaRPr/>
          </a:p>
        </p:txBody>
      </p:sp>
      <p:sp>
        <p:nvSpPr>
          <p:cNvPr id="260" name="Google Shape;260;p32"/>
          <p:cNvSpPr txBox="1">
            <a:spLocks noGrp="1"/>
          </p:cNvSpPr>
          <p:nvPr>
            <p:ph type="body" idx="4294967295"/>
          </p:nvPr>
        </p:nvSpPr>
        <p:spPr>
          <a:xfrm>
            <a:off x="519289" y="1281677"/>
            <a:ext cx="11345333" cy="3775745"/>
          </a:xfrm>
          <a:prstGeom prst="rect">
            <a:avLst/>
          </a:prstGeom>
          <a:noFill/>
          <a:ln>
            <a:noFill/>
          </a:ln>
        </p:spPr>
        <p:txBody>
          <a:bodyPr spcFirstLastPara="1" wrap="square" lIns="0" tIns="45700" rIns="0" bIns="45700" anchor="t" anchorCtr="0">
            <a:normAutofit/>
          </a:bodyPr>
          <a:lstStyle/>
          <a:p>
            <a:pPr marL="91440" lvl="0" indent="-152400" algn="l" rtl="0">
              <a:lnSpc>
                <a:spcPct val="90000"/>
              </a:lnSpc>
              <a:spcBef>
                <a:spcPts val="0"/>
              </a:spcBef>
              <a:spcAft>
                <a:spcPts val="0"/>
              </a:spcAft>
              <a:buSzPts val="2400"/>
              <a:buChar char=" "/>
            </a:pPr>
            <a:r>
              <a:rPr lang="en-US" sz="2400" b="1">
                <a:solidFill>
                  <a:srgbClr val="072B62"/>
                </a:solidFill>
              </a:rPr>
              <a:t>Problem 1 (Likelihood): </a:t>
            </a:r>
            <a:endParaRPr/>
          </a:p>
          <a:p>
            <a:pPr marL="91440" lvl="0" indent="-91440" algn="l" rtl="0">
              <a:lnSpc>
                <a:spcPct val="90000"/>
              </a:lnSpc>
              <a:spcBef>
                <a:spcPts val="1400"/>
              </a:spcBef>
              <a:spcAft>
                <a:spcPts val="0"/>
              </a:spcAft>
              <a:buSzPts val="2400"/>
              <a:buFont typeface="Noto Sans Symbols"/>
              <a:buNone/>
            </a:pPr>
            <a:r>
              <a:rPr lang="en-US" sz="2400">
                <a:solidFill>
                  <a:schemeClr val="dk1"/>
                </a:solidFill>
              </a:rPr>
              <a:t>	Given an HMM </a:t>
            </a:r>
            <a:r>
              <a:rPr lang="en-US" sz="2400" i="1">
                <a:solidFill>
                  <a:schemeClr val="dk1"/>
                </a:solidFill>
              </a:rPr>
              <a:t>λ </a:t>
            </a:r>
            <a:r>
              <a:rPr lang="en-US" sz="2400">
                <a:solidFill>
                  <a:schemeClr val="dk1"/>
                </a:solidFill>
              </a:rPr>
              <a:t> = (A,B) and an observation sequence O, determine the likelihood P(O|</a:t>
            </a:r>
            <a:r>
              <a:rPr lang="en-US" sz="2400" i="1">
                <a:solidFill>
                  <a:schemeClr val="dk1"/>
                </a:solidFill>
              </a:rPr>
              <a:t> λ </a:t>
            </a:r>
            <a:r>
              <a:rPr lang="en-US" sz="2400">
                <a:solidFill>
                  <a:schemeClr val="dk1"/>
                </a:solidFill>
              </a:rPr>
              <a:t>).</a:t>
            </a:r>
            <a:endParaRPr/>
          </a:p>
          <a:p>
            <a:pPr marL="91440" lvl="0" indent="-152400" algn="l" rtl="0">
              <a:lnSpc>
                <a:spcPct val="90000"/>
              </a:lnSpc>
              <a:spcBef>
                <a:spcPts val="1400"/>
              </a:spcBef>
              <a:spcAft>
                <a:spcPts val="0"/>
              </a:spcAft>
              <a:buSzPts val="2400"/>
              <a:buChar char=" "/>
            </a:pPr>
            <a:r>
              <a:rPr lang="en-US" sz="2400" b="1">
                <a:solidFill>
                  <a:srgbClr val="072B62"/>
                </a:solidFill>
              </a:rPr>
              <a:t>Problem 2 (Decoding): </a:t>
            </a:r>
            <a:endParaRPr/>
          </a:p>
          <a:p>
            <a:pPr marL="91440" lvl="0" indent="-91440" algn="l" rtl="0">
              <a:lnSpc>
                <a:spcPct val="90000"/>
              </a:lnSpc>
              <a:spcBef>
                <a:spcPts val="1400"/>
              </a:spcBef>
              <a:spcAft>
                <a:spcPts val="0"/>
              </a:spcAft>
              <a:buSzPts val="2400"/>
              <a:buFont typeface="Noto Sans Symbols"/>
              <a:buNone/>
            </a:pPr>
            <a:r>
              <a:rPr lang="en-US" sz="2400">
                <a:solidFill>
                  <a:schemeClr val="dk1"/>
                </a:solidFill>
              </a:rPr>
              <a:t>	Given an observation sequence O and an HMM </a:t>
            </a:r>
            <a:r>
              <a:rPr lang="en-US" sz="2400" i="1">
                <a:solidFill>
                  <a:schemeClr val="dk1"/>
                </a:solidFill>
              </a:rPr>
              <a:t>λ</a:t>
            </a:r>
            <a:r>
              <a:rPr lang="en-US" sz="2400">
                <a:solidFill>
                  <a:schemeClr val="dk1"/>
                </a:solidFill>
              </a:rPr>
              <a:t> = (A,B), discover the best hidden state sequence Q.</a:t>
            </a:r>
            <a:endParaRPr/>
          </a:p>
          <a:p>
            <a:pPr marL="91440" lvl="0" indent="-152400" algn="l" rtl="0">
              <a:lnSpc>
                <a:spcPct val="90000"/>
              </a:lnSpc>
              <a:spcBef>
                <a:spcPts val="1400"/>
              </a:spcBef>
              <a:spcAft>
                <a:spcPts val="0"/>
              </a:spcAft>
              <a:buSzPts val="2400"/>
              <a:buChar char=" "/>
            </a:pPr>
            <a:r>
              <a:rPr lang="en-US" sz="2400" b="1">
                <a:solidFill>
                  <a:srgbClr val="072B62"/>
                </a:solidFill>
              </a:rPr>
              <a:t>Problem 3 (Learning): </a:t>
            </a:r>
            <a:endParaRPr/>
          </a:p>
          <a:p>
            <a:pPr marL="91440" lvl="0" indent="-91440" algn="l" rtl="0">
              <a:lnSpc>
                <a:spcPct val="90000"/>
              </a:lnSpc>
              <a:spcBef>
                <a:spcPts val="1400"/>
              </a:spcBef>
              <a:spcAft>
                <a:spcPts val="0"/>
              </a:spcAft>
              <a:buSzPts val="2400"/>
              <a:buFont typeface="Noto Sans Symbols"/>
              <a:buNone/>
            </a:pPr>
            <a:r>
              <a:rPr lang="en-US" sz="2400">
                <a:solidFill>
                  <a:schemeClr val="dk1"/>
                </a:solidFill>
              </a:rPr>
              <a:t>	Given an observation sequence O and the set of states in the HMM, learn the HMM parameters A and B.</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3"/>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072B62"/>
              </a:buClr>
              <a:buSzPts val="4000"/>
              <a:buFont typeface="Garamond"/>
              <a:buNone/>
            </a:pPr>
            <a:r>
              <a:rPr lang="en-US" sz="4000" b="1">
                <a:solidFill>
                  <a:srgbClr val="072B62"/>
                </a:solidFill>
              </a:rPr>
              <a:t>Problem 1 (Likelihood): </a:t>
            </a:r>
            <a:br>
              <a:rPr lang="en-US" sz="4000" b="1">
                <a:solidFill>
                  <a:srgbClr val="072B62"/>
                </a:solidFill>
              </a:rPr>
            </a:br>
            <a:endParaRPr sz="4000"/>
          </a:p>
        </p:txBody>
      </p:sp>
      <p:sp>
        <p:nvSpPr>
          <p:cNvPr id="266" name="Google Shape;266;p33"/>
          <p:cNvSpPr txBox="1">
            <a:spLocks noGrp="1"/>
          </p:cNvSpPr>
          <p:nvPr>
            <p:ph type="body" idx="1"/>
          </p:nvPr>
        </p:nvSpPr>
        <p:spPr>
          <a:xfrm>
            <a:off x="1097280" y="4453128"/>
            <a:ext cx="10058400" cy="1143000"/>
          </a:xfrm>
          <a:prstGeom prst="rect">
            <a:avLst/>
          </a:prstGeom>
          <a:blipFill rotWithShape="1">
            <a:blip r:embed="rId3">
              <a:alphaModFix/>
            </a:blip>
            <a:stretch>
              <a:fillRect l="-908" t="-6951"/>
            </a:stretch>
          </a:blip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r>
              <a:rPr lang="en-US"/>
              <a:t>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Google Shape;271;p34"/>
          <p:cNvPicPr preferRelativeResize="0"/>
          <p:nvPr/>
        </p:nvPicPr>
        <p:blipFill rotWithShape="1">
          <a:blip r:embed="rId3">
            <a:alphaModFix/>
          </a:blip>
          <a:srcRect l="22260" t="28681" r="7780" b="19693"/>
          <a:stretch/>
        </p:blipFill>
        <p:spPr>
          <a:xfrm>
            <a:off x="304796" y="2414301"/>
            <a:ext cx="6693693" cy="3285995"/>
          </a:xfrm>
          <a:prstGeom prst="rect">
            <a:avLst/>
          </a:prstGeom>
          <a:noFill/>
          <a:ln>
            <a:noFill/>
          </a:ln>
        </p:spPr>
      </p:pic>
      <p:sp>
        <p:nvSpPr>
          <p:cNvPr id="272" name="Google Shape;272;p34"/>
          <p:cNvSpPr txBox="1"/>
          <p:nvPr/>
        </p:nvSpPr>
        <p:spPr>
          <a:xfrm>
            <a:off x="304796" y="6004121"/>
            <a:ext cx="9347199"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a:solidFill>
                  <a:schemeClr val="dk1"/>
                </a:solidFill>
                <a:latin typeface="Garamond"/>
                <a:ea typeface="Garamond"/>
                <a:cs typeface="Garamond"/>
                <a:sym typeface="Garamond"/>
              </a:rPr>
              <a:t>Source : Chapter 9:Speech and Language Processing. Daniel Jurafsky &amp; James H. Martin.</a:t>
            </a:r>
            <a:endParaRPr sz="1600">
              <a:solidFill>
                <a:schemeClr val="dk1"/>
              </a:solidFill>
              <a:latin typeface="Garamond"/>
              <a:ea typeface="Garamond"/>
              <a:cs typeface="Garamond"/>
              <a:sym typeface="Garamond"/>
            </a:endParaRPr>
          </a:p>
        </p:txBody>
      </p:sp>
      <p:sp>
        <p:nvSpPr>
          <p:cNvPr id="273" name="Google Shape;273;p34"/>
          <p:cNvSpPr txBox="1"/>
          <p:nvPr/>
        </p:nvSpPr>
        <p:spPr>
          <a:xfrm>
            <a:off x="304798" y="267648"/>
            <a:ext cx="1087120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rgbClr val="000000"/>
                </a:solidFill>
                <a:latin typeface="Garamond"/>
                <a:ea typeface="Garamond"/>
                <a:cs typeface="Garamond"/>
                <a:sym typeface="Garamond"/>
              </a:rPr>
              <a:t>Example</a:t>
            </a:r>
            <a:endParaRPr sz="3600">
              <a:solidFill>
                <a:schemeClr val="dk1"/>
              </a:solidFill>
              <a:latin typeface="Garamond"/>
              <a:ea typeface="Garamond"/>
              <a:cs typeface="Garamond"/>
              <a:sym typeface="Garamond"/>
            </a:endParaRPr>
          </a:p>
        </p:txBody>
      </p:sp>
      <p:pic>
        <p:nvPicPr>
          <p:cNvPr id="274" name="Google Shape;274;p34"/>
          <p:cNvPicPr preferRelativeResize="0"/>
          <p:nvPr/>
        </p:nvPicPr>
        <p:blipFill rotWithShape="1">
          <a:blip r:embed="rId4">
            <a:alphaModFix/>
          </a:blip>
          <a:srcRect l="11291" t="28861" r="6860" b="8772"/>
          <a:stretch/>
        </p:blipFill>
        <p:spPr>
          <a:xfrm>
            <a:off x="6785113" y="2498843"/>
            <a:ext cx="5287646" cy="1980957"/>
          </a:xfrm>
          <a:prstGeom prst="rect">
            <a:avLst/>
          </a:prstGeom>
          <a:noFill/>
          <a:ln>
            <a:noFill/>
          </a:ln>
        </p:spPr>
      </p:pic>
      <p:sp>
        <p:nvSpPr>
          <p:cNvPr id="275" name="Google Shape;275;p34"/>
          <p:cNvSpPr txBox="1"/>
          <p:nvPr/>
        </p:nvSpPr>
        <p:spPr>
          <a:xfrm>
            <a:off x="304796" y="933835"/>
            <a:ext cx="11436629"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i="0" u="none" strike="noStrike">
                <a:solidFill>
                  <a:srgbClr val="072B62"/>
                </a:solidFill>
                <a:latin typeface="Garamond"/>
                <a:ea typeface="Garamond"/>
                <a:cs typeface="Garamond"/>
                <a:sym typeface="Garamond"/>
              </a:rPr>
              <a:t>HMM for the ice cream task</a:t>
            </a:r>
            <a:r>
              <a:rPr lang="en-US" sz="2800" b="1">
                <a:solidFill>
                  <a:srgbClr val="072B62"/>
                </a:solidFill>
                <a:latin typeface="Garamond"/>
                <a:ea typeface="Garamond"/>
                <a:cs typeface="Garamond"/>
                <a:sym typeface="Garamond"/>
              </a:rPr>
              <a:t>: </a:t>
            </a:r>
            <a:r>
              <a:rPr lang="en-US" sz="2800" b="0" i="0" u="none" strike="noStrike">
                <a:solidFill>
                  <a:srgbClr val="000000"/>
                </a:solidFill>
                <a:latin typeface="Garamond"/>
                <a:ea typeface="Garamond"/>
                <a:cs typeface="Garamond"/>
                <a:sym typeface="Garamond"/>
              </a:rPr>
              <a:t>The two hidden states (H and C) correspond to hot and cold weather, and the observations (drawn from the alphabet O = </a:t>
            </a:r>
            <a:r>
              <a:rPr lang="en-US" sz="2800">
                <a:solidFill>
                  <a:srgbClr val="000000"/>
                </a:solidFill>
                <a:latin typeface="Garamond"/>
                <a:ea typeface="Garamond"/>
                <a:cs typeface="Garamond"/>
                <a:sym typeface="Garamond"/>
              </a:rPr>
              <a:t>{</a:t>
            </a:r>
            <a:r>
              <a:rPr lang="en-US" sz="2800" b="0" i="0" u="none" strike="noStrike">
                <a:solidFill>
                  <a:srgbClr val="000000"/>
                </a:solidFill>
                <a:latin typeface="Garamond"/>
                <a:ea typeface="Garamond"/>
                <a:cs typeface="Garamond"/>
                <a:sym typeface="Garamond"/>
              </a:rPr>
              <a:t>1;2;3</a:t>
            </a:r>
            <a:r>
              <a:rPr lang="en-US" sz="2800">
                <a:solidFill>
                  <a:srgbClr val="000000"/>
                </a:solidFill>
                <a:latin typeface="Garamond"/>
                <a:ea typeface="Garamond"/>
                <a:cs typeface="Garamond"/>
                <a:sym typeface="Garamond"/>
              </a:rPr>
              <a:t>})</a:t>
            </a:r>
            <a:r>
              <a:rPr lang="en-US" sz="2800" b="0" i="0" u="none" strike="noStrike">
                <a:solidFill>
                  <a:srgbClr val="000000"/>
                </a:solidFill>
                <a:latin typeface="Garamond"/>
                <a:ea typeface="Garamond"/>
                <a:cs typeface="Garamond"/>
                <a:sym typeface="Garamond"/>
              </a:rPr>
              <a:t> correspond to the number of ice creams eaten by J on a given day</a:t>
            </a:r>
            <a:endParaRPr sz="2800">
              <a:solidFill>
                <a:schemeClr val="dk1"/>
              </a:solidFill>
              <a:latin typeface="Garamond"/>
              <a:ea typeface="Garamond"/>
              <a:cs typeface="Garamond"/>
              <a:sym typeface="Garamon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5"/>
          <p:cNvSpPr txBox="1"/>
          <p:nvPr/>
        </p:nvSpPr>
        <p:spPr>
          <a:xfrm>
            <a:off x="463826" y="83822"/>
            <a:ext cx="7845289"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Garamond"/>
                <a:ea typeface="Garamond"/>
                <a:cs typeface="Garamond"/>
                <a:sym typeface="Garamond"/>
              </a:rPr>
              <a:t>Suppose Observation Sequence O= 3 1 3</a:t>
            </a:r>
            <a:endParaRPr sz="3600">
              <a:solidFill>
                <a:schemeClr val="dk1"/>
              </a:solidFill>
              <a:latin typeface="Garamond"/>
              <a:ea typeface="Garamond"/>
              <a:cs typeface="Garamond"/>
              <a:sym typeface="Garamond"/>
            </a:endParaRPr>
          </a:p>
        </p:txBody>
      </p:sp>
      <p:sp>
        <p:nvSpPr>
          <p:cNvPr id="281" name="Google Shape;281;p35"/>
          <p:cNvSpPr txBox="1"/>
          <p:nvPr/>
        </p:nvSpPr>
        <p:spPr>
          <a:xfrm>
            <a:off x="357809" y="777541"/>
            <a:ext cx="10933044"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Garamond"/>
                <a:ea typeface="Garamond"/>
                <a:cs typeface="Garamond"/>
                <a:sym typeface="Garamond"/>
              </a:rPr>
              <a:t>Hidden Markov models, each hidden state produces only a single observation. Thus, the sequence of hidden states and the sequence of observations have the same length.</a:t>
            </a:r>
            <a:endParaRPr sz="2800">
              <a:solidFill>
                <a:schemeClr val="dk1"/>
              </a:solidFill>
              <a:latin typeface="Garamond"/>
              <a:ea typeface="Garamond"/>
              <a:cs typeface="Garamond"/>
              <a:sym typeface="Garamond"/>
            </a:endParaRPr>
          </a:p>
        </p:txBody>
      </p:sp>
      <p:pic>
        <p:nvPicPr>
          <p:cNvPr id="282" name="Google Shape;282;p35"/>
          <p:cNvPicPr preferRelativeResize="0"/>
          <p:nvPr/>
        </p:nvPicPr>
        <p:blipFill rotWithShape="1">
          <a:blip r:embed="rId3">
            <a:alphaModFix/>
          </a:blip>
          <a:srcRect/>
          <a:stretch/>
        </p:blipFill>
        <p:spPr>
          <a:xfrm>
            <a:off x="1420867" y="4558339"/>
            <a:ext cx="4046038" cy="1142630"/>
          </a:xfrm>
          <a:prstGeom prst="rect">
            <a:avLst/>
          </a:prstGeom>
          <a:noFill/>
          <a:ln>
            <a:noFill/>
          </a:ln>
        </p:spPr>
      </p:pic>
      <p:sp>
        <p:nvSpPr>
          <p:cNvPr id="283" name="Google Shape;283;p35"/>
          <p:cNvSpPr txBox="1"/>
          <p:nvPr/>
        </p:nvSpPr>
        <p:spPr>
          <a:xfrm>
            <a:off x="649357" y="2433458"/>
            <a:ext cx="10548729" cy="1384995"/>
          </a:xfrm>
          <a:prstGeom prst="rect">
            <a:avLst/>
          </a:prstGeom>
          <a:blipFill rotWithShape="1">
            <a:blip r:embed="rId4">
              <a:alphaModFix/>
            </a:blip>
            <a:stretch>
              <a:fillRect l="-1213" t="-4404" b="-1145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Garamond"/>
                <a:ea typeface="Garamond"/>
                <a:cs typeface="Garamond"/>
                <a:sym typeface="Garamond"/>
              </a:rPr>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8" name="Google Shape;288;p36"/>
          <p:cNvPicPr preferRelativeResize="0"/>
          <p:nvPr/>
        </p:nvPicPr>
        <p:blipFill rotWithShape="1">
          <a:blip r:embed="rId3">
            <a:alphaModFix/>
          </a:blip>
          <a:srcRect l="18549" r="-4488"/>
          <a:stretch/>
        </p:blipFill>
        <p:spPr>
          <a:xfrm>
            <a:off x="622851" y="1694631"/>
            <a:ext cx="3806729" cy="1820632"/>
          </a:xfrm>
          <a:prstGeom prst="rect">
            <a:avLst/>
          </a:prstGeom>
          <a:noFill/>
          <a:ln>
            <a:noFill/>
          </a:ln>
        </p:spPr>
      </p:pic>
      <p:pic>
        <p:nvPicPr>
          <p:cNvPr id="289" name="Google Shape;289;p36"/>
          <p:cNvPicPr preferRelativeResize="0"/>
          <p:nvPr/>
        </p:nvPicPr>
        <p:blipFill rotWithShape="1">
          <a:blip r:embed="rId4">
            <a:alphaModFix/>
          </a:blip>
          <a:srcRect l="24402" t="31106" r="10897" b="19693"/>
          <a:stretch/>
        </p:blipFill>
        <p:spPr>
          <a:xfrm>
            <a:off x="97576" y="3515263"/>
            <a:ext cx="4857278" cy="2470531"/>
          </a:xfrm>
          <a:prstGeom prst="rect">
            <a:avLst/>
          </a:prstGeom>
          <a:noFill/>
          <a:ln>
            <a:noFill/>
          </a:ln>
        </p:spPr>
      </p:pic>
      <p:pic>
        <p:nvPicPr>
          <p:cNvPr id="290" name="Google Shape;290;p36"/>
          <p:cNvPicPr preferRelativeResize="0"/>
          <p:nvPr/>
        </p:nvPicPr>
        <p:blipFill rotWithShape="1">
          <a:blip r:embed="rId5">
            <a:alphaModFix/>
          </a:blip>
          <a:srcRect/>
          <a:stretch/>
        </p:blipFill>
        <p:spPr>
          <a:xfrm>
            <a:off x="4798612" y="1944600"/>
            <a:ext cx="7074009" cy="676192"/>
          </a:xfrm>
          <a:prstGeom prst="rect">
            <a:avLst/>
          </a:prstGeom>
          <a:noFill/>
          <a:ln>
            <a:noFill/>
          </a:ln>
        </p:spPr>
      </p:pic>
      <p:sp>
        <p:nvSpPr>
          <p:cNvPr id="291" name="Google Shape;291;p36"/>
          <p:cNvSpPr txBox="1"/>
          <p:nvPr/>
        </p:nvSpPr>
        <p:spPr>
          <a:xfrm>
            <a:off x="622851" y="294553"/>
            <a:ext cx="10707758"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072B62"/>
                </a:solidFill>
                <a:latin typeface="Garamond"/>
                <a:ea typeface="Garamond"/>
                <a:cs typeface="Garamond"/>
                <a:sym typeface="Garamond"/>
              </a:rPr>
              <a:t>Observation Sequence O= 3 1 3 , One possible hidden sequence is </a:t>
            </a:r>
            <a:r>
              <a:rPr lang="en-US" sz="3200" b="1">
                <a:solidFill>
                  <a:srgbClr val="C00000"/>
                </a:solidFill>
                <a:latin typeface="Garamond"/>
                <a:ea typeface="Garamond"/>
                <a:cs typeface="Garamond"/>
                <a:sym typeface="Garamond"/>
              </a:rPr>
              <a:t>hot, hot, cold</a:t>
            </a:r>
            <a:endParaRPr sz="3200" b="1">
              <a:solidFill>
                <a:srgbClr val="C00000"/>
              </a:solidFill>
              <a:latin typeface="Garamond"/>
              <a:ea typeface="Garamond"/>
              <a:cs typeface="Garamond"/>
              <a:sym typeface="Garamond"/>
            </a:endParaRPr>
          </a:p>
        </p:txBody>
      </p:sp>
      <p:sp>
        <p:nvSpPr>
          <p:cNvPr id="292" name="Google Shape;292;p36"/>
          <p:cNvSpPr txBox="1"/>
          <p:nvPr/>
        </p:nvSpPr>
        <p:spPr>
          <a:xfrm>
            <a:off x="5075584" y="2716068"/>
            <a:ext cx="6493565" cy="120032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b="1">
                <a:solidFill>
                  <a:srgbClr val="072B62"/>
                </a:solidFill>
                <a:latin typeface="Garamond"/>
                <a:ea typeface="Garamond"/>
                <a:cs typeface="Garamond"/>
                <a:sym typeface="Garamond"/>
              </a:rPr>
              <a:t>Joint probability </a:t>
            </a:r>
            <a:r>
              <a:rPr lang="en-US" sz="2400" b="1">
                <a:solidFill>
                  <a:srgbClr val="C00000"/>
                </a:solidFill>
                <a:latin typeface="Garamond"/>
                <a:ea typeface="Garamond"/>
                <a:cs typeface="Garamond"/>
                <a:sym typeface="Garamond"/>
              </a:rPr>
              <a:t>of being in a particular weather sequence Q</a:t>
            </a:r>
            <a:r>
              <a:rPr lang="en-US" sz="2400" b="1">
                <a:solidFill>
                  <a:srgbClr val="072B62"/>
                </a:solidFill>
                <a:latin typeface="Garamond"/>
                <a:ea typeface="Garamond"/>
                <a:cs typeface="Garamond"/>
                <a:sym typeface="Garamond"/>
              </a:rPr>
              <a:t> and generating </a:t>
            </a:r>
            <a:r>
              <a:rPr lang="en-US" sz="2400" b="1">
                <a:solidFill>
                  <a:srgbClr val="C00000"/>
                </a:solidFill>
                <a:latin typeface="Garamond"/>
                <a:ea typeface="Garamond"/>
                <a:cs typeface="Garamond"/>
                <a:sym typeface="Garamond"/>
              </a:rPr>
              <a:t>a particular sequence O of ice-cream  events </a:t>
            </a:r>
            <a:r>
              <a:rPr lang="en-US" sz="2400" b="1">
                <a:solidFill>
                  <a:schemeClr val="dk1"/>
                </a:solidFill>
                <a:latin typeface="Garamond"/>
                <a:ea typeface="Garamond"/>
                <a:cs typeface="Garamond"/>
                <a:sym typeface="Garamond"/>
              </a:rPr>
              <a:t>is computed as</a:t>
            </a:r>
            <a:endParaRPr sz="2400" b="1">
              <a:solidFill>
                <a:schemeClr val="dk1"/>
              </a:solidFill>
              <a:latin typeface="Garamond"/>
              <a:ea typeface="Garamond"/>
              <a:cs typeface="Garamond"/>
              <a:sym typeface="Garamond"/>
            </a:endParaRPr>
          </a:p>
        </p:txBody>
      </p:sp>
      <p:pic>
        <p:nvPicPr>
          <p:cNvPr id="293" name="Google Shape;293;p36"/>
          <p:cNvPicPr preferRelativeResize="0"/>
          <p:nvPr/>
        </p:nvPicPr>
        <p:blipFill rotWithShape="1">
          <a:blip r:embed="rId6">
            <a:alphaModFix/>
          </a:blip>
          <a:srcRect/>
          <a:stretch/>
        </p:blipFill>
        <p:spPr>
          <a:xfrm>
            <a:off x="5269683" y="4011673"/>
            <a:ext cx="6366963" cy="120032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7"/>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Times New Roman"/>
              <a:buNone/>
            </a:pPr>
            <a:fld id="{00000000-1234-1234-1234-123412341234}" type="slidenum">
              <a:rPr lang="en-US" sz="1400">
                <a:solidFill>
                  <a:schemeClr val="dk1"/>
                </a:solidFill>
                <a:latin typeface="Times New Roman"/>
                <a:ea typeface="Times New Roman"/>
                <a:cs typeface="Times New Roman"/>
                <a:sym typeface="Times New Roman"/>
              </a:rPr>
              <a:pPr marL="0" marR="0" lvl="0" indent="0" algn="l" rtl="0">
                <a:spcBef>
                  <a:spcPts val="0"/>
                </a:spcBef>
                <a:spcAft>
                  <a:spcPts val="0"/>
                </a:spcAft>
                <a:buClr>
                  <a:schemeClr val="dk1"/>
                </a:buClr>
                <a:buSzPts val="1400"/>
                <a:buFont typeface="Times New Roman"/>
                <a:buNone/>
              </a:pPr>
              <a:t>25</a:t>
            </a:fld>
            <a:endParaRPr sz="1400">
              <a:solidFill>
                <a:schemeClr val="dk1"/>
              </a:solidFill>
              <a:latin typeface="Times New Roman"/>
              <a:ea typeface="Times New Roman"/>
              <a:cs typeface="Times New Roman"/>
              <a:sym typeface="Times New Roman"/>
            </a:endParaRPr>
          </a:p>
        </p:txBody>
      </p:sp>
      <p:sp>
        <p:nvSpPr>
          <p:cNvPr id="300" name="Google Shape;300;p37"/>
          <p:cNvSpPr txBox="1">
            <a:spLocks noGrp="1"/>
          </p:cNvSpPr>
          <p:nvPr>
            <p:ph type="title" idx="4294967295"/>
          </p:nvPr>
        </p:nvSpPr>
        <p:spPr>
          <a:xfrm>
            <a:off x="0" y="457200"/>
            <a:ext cx="8229600" cy="542925"/>
          </a:xfrm>
          <a:prstGeom prst="rect">
            <a:avLst/>
          </a:prstGeom>
          <a:noFill/>
          <a:ln>
            <a:noFill/>
          </a:ln>
        </p:spPr>
        <p:txBody>
          <a:bodyPr spcFirstLastPara="1" wrap="square" lIns="91425" tIns="45700" rIns="91425" bIns="45700" anchor="b" anchorCtr="0">
            <a:normAutofit fontScale="90000"/>
          </a:bodyPr>
          <a:lstStyle/>
          <a:p>
            <a:pPr marL="0" lvl="0" indent="0" algn="l" rtl="0">
              <a:lnSpc>
                <a:spcPct val="85000"/>
              </a:lnSpc>
              <a:spcBef>
                <a:spcPts val="0"/>
              </a:spcBef>
              <a:spcAft>
                <a:spcPts val="0"/>
              </a:spcAft>
              <a:buClr>
                <a:schemeClr val="dk1"/>
              </a:buClr>
              <a:buSzPct val="100000"/>
              <a:buFont typeface="Garamond"/>
              <a:buNone/>
            </a:pPr>
            <a:r>
              <a:rPr lang="en-US">
                <a:solidFill>
                  <a:schemeClr val="dk1"/>
                </a:solidFill>
              </a:rPr>
              <a:t/>
            </a:r>
            <a:br>
              <a:rPr lang="en-US">
                <a:solidFill>
                  <a:schemeClr val="dk1"/>
                </a:solidFill>
              </a:rPr>
            </a:br>
            <a:r>
              <a:rPr lang="en-US" sz="6000">
                <a:solidFill>
                  <a:schemeClr val="dk1"/>
                </a:solidFill>
              </a:rPr>
              <a:t/>
            </a:r>
            <a:br>
              <a:rPr lang="en-US" sz="6000">
                <a:solidFill>
                  <a:schemeClr val="dk1"/>
                </a:solidFill>
              </a:rPr>
            </a:br>
            <a:endParaRPr/>
          </a:p>
        </p:txBody>
      </p:sp>
      <p:sp>
        <p:nvSpPr>
          <p:cNvPr id="301" name="Google Shape;301;p37"/>
          <p:cNvSpPr txBox="1">
            <a:spLocks noGrp="1"/>
          </p:cNvSpPr>
          <p:nvPr>
            <p:ph type="body" idx="4294967295"/>
          </p:nvPr>
        </p:nvSpPr>
        <p:spPr>
          <a:xfrm>
            <a:off x="265288" y="821590"/>
            <a:ext cx="6208888" cy="2110776"/>
          </a:xfrm>
          <a:prstGeom prst="rect">
            <a:avLst/>
          </a:prstGeom>
          <a:noFill/>
          <a:ln>
            <a:noFill/>
          </a:ln>
        </p:spPr>
        <p:txBody>
          <a:bodyPr spcFirstLastPara="1" wrap="square" lIns="0" tIns="45700" rIns="0" bIns="45700" anchor="t" anchorCtr="0">
            <a:normAutofit lnSpcReduction="10000"/>
          </a:bodyPr>
          <a:lstStyle/>
          <a:p>
            <a:pPr marL="91440" lvl="0" indent="-127000" algn="l" rtl="0">
              <a:lnSpc>
                <a:spcPct val="90000"/>
              </a:lnSpc>
              <a:spcBef>
                <a:spcPts val="0"/>
              </a:spcBef>
              <a:spcAft>
                <a:spcPts val="0"/>
              </a:spcAft>
              <a:buSzPts val="2000"/>
              <a:buChar char=" "/>
            </a:pPr>
            <a:r>
              <a:rPr lang="en-US">
                <a:solidFill>
                  <a:schemeClr val="dk1"/>
                </a:solidFill>
              </a:rPr>
              <a:t>Let s</a:t>
            </a:r>
            <a:r>
              <a:rPr lang="en-US" baseline="-25000">
                <a:solidFill>
                  <a:schemeClr val="dk1"/>
                </a:solidFill>
              </a:rPr>
              <a:t>1</a:t>
            </a:r>
            <a:r>
              <a:rPr lang="en-US">
                <a:solidFill>
                  <a:schemeClr val="dk1"/>
                </a:solidFill>
              </a:rPr>
              <a:t> =  { hot hot cold}</a:t>
            </a:r>
            <a:endParaRPr/>
          </a:p>
          <a:p>
            <a:pPr marL="91440" lvl="0" indent="-127000" algn="l" rtl="0">
              <a:lnSpc>
                <a:spcPct val="90000"/>
              </a:lnSpc>
              <a:spcBef>
                <a:spcPts val="1400"/>
              </a:spcBef>
              <a:spcAft>
                <a:spcPts val="0"/>
              </a:spcAft>
              <a:buSzPts val="2000"/>
              <a:buChar char=" "/>
            </a:pPr>
            <a:r>
              <a:rPr lang="en-US">
                <a:solidFill>
                  <a:schemeClr val="dk1"/>
                </a:solidFill>
              </a:rPr>
              <a:t>C = {3 1 3}</a:t>
            </a:r>
            <a:endParaRPr/>
          </a:p>
          <a:p>
            <a:pPr marL="91440" lvl="0" indent="-127000" algn="l" rtl="0">
              <a:lnSpc>
                <a:spcPct val="90000"/>
              </a:lnSpc>
              <a:spcBef>
                <a:spcPts val="1400"/>
              </a:spcBef>
              <a:spcAft>
                <a:spcPts val="0"/>
              </a:spcAft>
              <a:buSzPts val="2000"/>
              <a:buChar char=" "/>
            </a:pPr>
            <a:r>
              <a:rPr lang="en-US">
                <a:solidFill>
                  <a:schemeClr val="dk1"/>
                </a:solidFill>
              </a:rPr>
              <a:t>P(Q) = P(s</a:t>
            </a:r>
            <a:r>
              <a:rPr lang="en-US" baseline="-25000">
                <a:solidFill>
                  <a:schemeClr val="dk1"/>
                </a:solidFill>
              </a:rPr>
              <a:t>1</a:t>
            </a:r>
            <a:r>
              <a:rPr lang="en-US">
                <a:solidFill>
                  <a:schemeClr val="dk1"/>
                </a:solidFill>
              </a:rPr>
              <a:t>) = P(hot | start) * P(hot | hot) *P(cold | hot)</a:t>
            </a:r>
            <a:endParaRPr/>
          </a:p>
          <a:p>
            <a:pPr marL="91440" lvl="0" indent="-127000" algn="l" rtl="0">
              <a:lnSpc>
                <a:spcPct val="90000"/>
              </a:lnSpc>
              <a:spcBef>
                <a:spcPts val="1400"/>
              </a:spcBef>
              <a:spcAft>
                <a:spcPts val="0"/>
              </a:spcAft>
              <a:buSzPts val="2000"/>
              <a:buChar char=" "/>
            </a:pPr>
            <a:r>
              <a:rPr lang="en-US">
                <a:solidFill>
                  <a:schemeClr val="dk1"/>
                </a:solidFill>
              </a:rPr>
              <a:t>P(O|Q) = P(C | s</a:t>
            </a:r>
            <a:r>
              <a:rPr lang="en-US" baseline="-25000">
                <a:solidFill>
                  <a:schemeClr val="dk1"/>
                </a:solidFill>
              </a:rPr>
              <a:t>1</a:t>
            </a:r>
            <a:r>
              <a:rPr lang="en-US">
                <a:solidFill>
                  <a:schemeClr val="dk1"/>
                </a:solidFill>
              </a:rPr>
              <a:t>) = P(3 1 3 | hot hot cold)</a:t>
            </a:r>
            <a:endParaRPr/>
          </a:p>
          <a:p>
            <a:pPr marL="91440" lvl="0" indent="-91440" algn="l" rtl="0">
              <a:lnSpc>
                <a:spcPct val="90000"/>
              </a:lnSpc>
              <a:spcBef>
                <a:spcPts val="1400"/>
              </a:spcBef>
              <a:spcAft>
                <a:spcPts val="0"/>
              </a:spcAft>
              <a:buSzPts val="2000"/>
              <a:buFont typeface="Noto Sans Symbols"/>
              <a:buNone/>
            </a:pPr>
            <a:r>
              <a:rPr lang="en-US">
                <a:solidFill>
                  <a:schemeClr val="dk1"/>
                </a:solidFill>
              </a:rPr>
              <a:t>	= P(3|hot) * P(1|hot) * P(3|cold)</a:t>
            </a:r>
            <a:endParaRPr/>
          </a:p>
        </p:txBody>
      </p:sp>
      <p:sp>
        <p:nvSpPr>
          <p:cNvPr id="302" name="Google Shape;302;p37"/>
          <p:cNvSpPr txBox="1"/>
          <p:nvPr/>
        </p:nvSpPr>
        <p:spPr>
          <a:xfrm>
            <a:off x="547511" y="236815"/>
            <a:ext cx="6129866"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dk1"/>
                </a:solidFill>
                <a:latin typeface="Garamond"/>
                <a:ea typeface="Garamond"/>
                <a:cs typeface="Garamond"/>
                <a:sym typeface="Garamond"/>
              </a:rPr>
              <a:t>Ex: Problem 1 (Likelihood): </a:t>
            </a:r>
            <a:endParaRPr sz="3200">
              <a:solidFill>
                <a:schemeClr val="dk1"/>
              </a:solidFill>
              <a:latin typeface="Garamond"/>
              <a:ea typeface="Garamond"/>
              <a:cs typeface="Garamond"/>
              <a:sym typeface="Garamond"/>
            </a:endParaRPr>
          </a:p>
        </p:txBody>
      </p:sp>
      <p:pic>
        <p:nvPicPr>
          <p:cNvPr id="303" name="Google Shape;303;p37"/>
          <p:cNvPicPr preferRelativeResize="0"/>
          <p:nvPr/>
        </p:nvPicPr>
        <p:blipFill rotWithShape="1">
          <a:blip r:embed="rId3">
            <a:alphaModFix/>
          </a:blip>
          <a:srcRect l="22260" t="28681" r="7780" b="19693"/>
          <a:stretch/>
        </p:blipFill>
        <p:spPr>
          <a:xfrm>
            <a:off x="7021687" y="193907"/>
            <a:ext cx="5083672" cy="2495621"/>
          </a:xfrm>
          <a:prstGeom prst="rect">
            <a:avLst/>
          </a:prstGeom>
          <a:noFill/>
          <a:ln>
            <a:noFill/>
          </a:ln>
          <a:effectLst>
            <a:outerShdw blurRad="292100" dist="139700" dir="2700000" algn="tl" rotWithShape="0">
              <a:srgbClr val="333333">
                <a:alpha val="64705"/>
              </a:srgbClr>
            </a:outerShdw>
          </a:effectLst>
        </p:spPr>
      </p:pic>
      <p:sp>
        <p:nvSpPr>
          <p:cNvPr id="304" name="Google Shape;304;p37"/>
          <p:cNvSpPr txBox="1"/>
          <p:nvPr/>
        </p:nvSpPr>
        <p:spPr>
          <a:xfrm>
            <a:off x="67766" y="3080138"/>
            <a:ext cx="6953921"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Garamond"/>
                <a:ea typeface="Garamond"/>
                <a:cs typeface="Garamond"/>
                <a:sym typeface="Garamond"/>
              </a:rPr>
              <a:t>Now, compute the joint probability of being in a particular weather sequence Q and generating a particular sequence O of ice-cream events</a:t>
            </a:r>
            <a:endParaRPr/>
          </a:p>
          <a:p>
            <a:pPr marL="0" marR="0" lvl="0" indent="0" algn="l" rtl="0">
              <a:spcBef>
                <a:spcPts val="0"/>
              </a:spcBef>
              <a:spcAft>
                <a:spcPts val="0"/>
              </a:spcAft>
              <a:buNone/>
            </a:pPr>
            <a:r>
              <a:rPr lang="en-US" sz="1800">
                <a:solidFill>
                  <a:schemeClr val="dk1"/>
                </a:solidFill>
                <a:latin typeface="Garamond"/>
                <a:ea typeface="Garamond"/>
                <a:cs typeface="Garamond"/>
                <a:sym typeface="Garamond"/>
              </a:rPr>
              <a:t>Ie. P(O,Q) = P( C, s</a:t>
            </a:r>
            <a:r>
              <a:rPr lang="en-US" sz="1800" baseline="-25000">
                <a:solidFill>
                  <a:schemeClr val="dk1"/>
                </a:solidFill>
                <a:latin typeface="Garamond"/>
                <a:ea typeface="Garamond"/>
                <a:cs typeface="Garamond"/>
                <a:sym typeface="Garamond"/>
              </a:rPr>
              <a:t>i</a:t>
            </a:r>
            <a:r>
              <a:rPr lang="en-US" sz="1800">
                <a:solidFill>
                  <a:schemeClr val="dk1"/>
                </a:solidFill>
                <a:latin typeface="Garamond"/>
                <a:ea typeface="Garamond"/>
                <a:cs typeface="Garamond"/>
                <a:sym typeface="Garamond"/>
              </a:rPr>
              <a:t>)  = P(3 1 3 ,  hot hot cold) </a:t>
            </a:r>
            <a:endParaRPr/>
          </a:p>
          <a:p>
            <a:pPr marL="0" marR="0" lvl="0" indent="0" algn="l" rtl="0">
              <a:spcBef>
                <a:spcPts val="0"/>
              </a:spcBef>
              <a:spcAft>
                <a:spcPts val="0"/>
              </a:spcAft>
              <a:buClr>
                <a:schemeClr val="dk1"/>
              </a:buClr>
              <a:buSzPts val="1800"/>
              <a:buFont typeface="Noto Sans Symbols"/>
              <a:buNone/>
            </a:pPr>
            <a:r>
              <a:rPr lang="en-US" sz="1800">
                <a:solidFill>
                  <a:schemeClr val="dk1"/>
                </a:solidFill>
                <a:latin typeface="Garamond"/>
                <a:ea typeface="Garamond"/>
                <a:cs typeface="Garamond"/>
                <a:sym typeface="Garamond"/>
              </a:rPr>
              <a:t>	= P(hot | start) * P(hot | hot) * P(cold|hot) *P(3|hot) *P(1|hot) * P(3|cold) </a:t>
            </a:r>
            <a:endParaRPr/>
          </a:p>
        </p:txBody>
      </p:sp>
      <p:sp>
        <p:nvSpPr>
          <p:cNvPr id="305" name="Google Shape;305;p37"/>
          <p:cNvSpPr txBox="1"/>
          <p:nvPr/>
        </p:nvSpPr>
        <p:spPr>
          <a:xfrm>
            <a:off x="67766" y="4643047"/>
            <a:ext cx="62484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Garamond"/>
                <a:ea typeface="Garamond"/>
                <a:cs typeface="Garamond"/>
                <a:sym typeface="Garamond"/>
              </a:rPr>
              <a:t>Finally the P( C) = P( C, s</a:t>
            </a:r>
            <a:r>
              <a:rPr lang="en-US" sz="1800" baseline="-25000">
                <a:solidFill>
                  <a:schemeClr val="dk1"/>
                </a:solidFill>
                <a:latin typeface="Garamond"/>
                <a:ea typeface="Garamond"/>
                <a:cs typeface="Garamond"/>
                <a:sym typeface="Garamond"/>
              </a:rPr>
              <a:t>1</a:t>
            </a:r>
            <a:r>
              <a:rPr lang="en-US" sz="1800">
                <a:solidFill>
                  <a:schemeClr val="dk1"/>
                </a:solidFill>
                <a:latin typeface="Garamond"/>
                <a:ea typeface="Garamond"/>
                <a:cs typeface="Garamond"/>
                <a:sym typeface="Garamond"/>
              </a:rPr>
              <a:t>) + P( C, s</a:t>
            </a:r>
            <a:r>
              <a:rPr lang="en-US" sz="1800" baseline="-25000">
                <a:solidFill>
                  <a:schemeClr val="dk1"/>
                </a:solidFill>
                <a:latin typeface="Garamond"/>
                <a:ea typeface="Garamond"/>
                <a:cs typeface="Garamond"/>
                <a:sym typeface="Garamond"/>
              </a:rPr>
              <a:t>2</a:t>
            </a:r>
            <a:r>
              <a:rPr lang="en-US" sz="1800">
                <a:solidFill>
                  <a:schemeClr val="dk1"/>
                </a:solidFill>
                <a:latin typeface="Garamond"/>
                <a:ea typeface="Garamond"/>
                <a:cs typeface="Garamond"/>
                <a:sym typeface="Garamond"/>
              </a:rPr>
              <a:t>)+ ....................... + P( C, s</a:t>
            </a:r>
            <a:r>
              <a:rPr lang="en-US" sz="1800" baseline="-25000">
                <a:solidFill>
                  <a:schemeClr val="dk1"/>
                </a:solidFill>
                <a:latin typeface="Garamond"/>
                <a:ea typeface="Garamond"/>
                <a:cs typeface="Garamond"/>
                <a:sym typeface="Garamond"/>
              </a:rPr>
              <a:t>8</a:t>
            </a:r>
            <a:r>
              <a:rPr lang="en-US" sz="1800">
                <a:solidFill>
                  <a:schemeClr val="dk1"/>
                </a:solidFill>
                <a:latin typeface="Garamond"/>
                <a:ea typeface="Garamond"/>
                <a:cs typeface="Garamond"/>
                <a:sym typeface="Garamond"/>
              </a:rPr>
              <a:t>)</a:t>
            </a:r>
            <a:endParaRPr/>
          </a:p>
        </p:txBody>
      </p:sp>
      <p:pic>
        <p:nvPicPr>
          <p:cNvPr id="306" name="Google Shape;306;p37"/>
          <p:cNvPicPr preferRelativeResize="0"/>
          <p:nvPr/>
        </p:nvPicPr>
        <p:blipFill rotWithShape="1">
          <a:blip r:embed="rId4">
            <a:alphaModFix/>
          </a:blip>
          <a:srcRect l="10648" t="28861" r="6861" b="8772"/>
          <a:stretch/>
        </p:blipFill>
        <p:spPr>
          <a:xfrm>
            <a:off x="6931407" y="2913515"/>
            <a:ext cx="4995305" cy="1856867"/>
          </a:xfrm>
          <a:prstGeom prst="rect">
            <a:avLst/>
          </a:prstGeom>
          <a:noFill/>
          <a:ln>
            <a:noFill/>
          </a:ln>
        </p:spPr>
      </p:pic>
      <p:sp>
        <p:nvSpPr>
          <p:cNvPr id="307" name="Google Shape;307;p37"/>
          <p:cNvSpPr txBox="1"/>
          <p:nvPr/>
        </p:nvSpPr>
        <p:spPr>
          <a:xfrm>
            <a:off x="203803" y="5291918"/>
            <a:ext cx="1094719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72B62"/>
                </a:solidFill>
                <a:latin typeface="Garamond"/>
                <a:ea typeface="Garamond"/>
                <a:cs typeface="Garamond"/>
                <a:sym typeface="Garamond"/>
              </a:rPr>
              <a:t>For this particular case, sum over the eight 3-event sequences cold cold cold, cold cold hot, that is,</a:t>
            </a:r>
            <a:endParaRPr/>
          </a:p>
          <a:p>
            <a:pPr marL="0" marR="0" lvl="0" indent="0" algn="l" rtl="0">
              <a:spcBef>
                <a:spcPts val="0"/>
              </a:spcBef>
              <a:spcAft>
                <a:spcPts val="0"/>
              </a:spcAft>
              <a:buNone/>
            </a:pPr>
            <a:r>
              <a:rPr lang="en-US" sz="1800" b="1">
                <a:solidFill>
                  <a:srgbClr val="072B62"/>
                </a:solidFill>
                <a:latin typeface="Garamond"/>
                <a:ea typeface="Garamond"/>
                <a:cs typeface="Garamond"/>
                <a:sym typeface="Garamond"/>
              </a:rPr>
              <a:t>P(3 1 3) = P(3 1 3; cold cold cold)+P(3 1 3; cold cold hot)+P(3 1 3; hot hot cold)+ ------</a:t>
            </a:r>
            <a:endParaRPr sz="1800" b="1">
              <a:solidFill>
                <a:srgbClr val="072B62"/>
              </a:solidFill>
              <a:latin typeface="Garamond"/>
              <a:ea typeface="Garamond"/>
              <a:cs typeface="Garamond"/>
              <a:sym typeface="Garamon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8"/>
          <p:cNvSpPr txBox="1"/>
          <p:nvPr/>
        </p:nvSpPr>
        <p:spPr>
          <a:xfrm>
            <a:off x="331303" y="597755"/>
            <a:ext cx="10430934" cy="193899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400"/>
              <a:buFont typeface="Noto Sans Symbols"/>
              <a:buChar char="⮚"/>
            </a:pPr>
            <a:r>
              <a:rPr lang="en-US" sz="2400">
                <a:solidFill>
                  <a:schemeClr val="dk1"/>
                </a:solidFill>
                <a:latin typeface="Garamond"/>
                <a:ea typeface="Garamond"/>
                <a:cs typeface="Garamond"/>
                <a:sym typeface="Garamond"/>
              </a:rPr>
              <a:t>For a sequence of length 3, there can be 2</a:t>
            </a:r>
            <a:r>
              <a:rPr lang="en-US" sz="2400" baseline="30000">
                <a:solidFill>
                  <a:schemeClr val="dk1"/>
                </a:solidFill>
                <a:latin typeface="Garamond"/>
                <a:ea typeface="Garamond"/>
                <a:cs typeface="Garamond"/>
                <a:sym typeface="Garamond"/>
              </a:rPr>
              <a:t>3</a:t>
            </a:r>
            <a:r>
              <a:rPr lang="en-US" sz="2400">
                <a:solidFill>
                  <a:schemeClr val="dk1"/>
                </a:solidFill>
                <a:latin typeface="Garamond"/>
                <a:ea typeface="Garamond"/>
                <a:cs typeface="Garamond"/>
                <a:sym typeface="Garamond"/>
              </a:rPr>
              <a:t> = 8 possible sequences of weather (let it be s1.....s8)</a:t>
            </a:r>
            <a:endParaRPr/>
          </a:p>
          <a:p>
            <a:pPr marL="285750" marR="0" lvl="0" indent="-285750" algn="l" rtl="0">
              <a:spcBef>
                <a:spcPts val="0"/>
              </a:spcBef>
              <a:spcAft>
                <a:spcPts val="0"/>
              </a:spcAft>
              <a:buClr>
                <a:schemeClr val="dk1"/>
              </a:buClr>
              <a:buSzPts val="2400"/>
              <a:buFont typeface="Noto Sans Symbols"/>
              <a:buChar char="⮚"/>
            </a:pPr>
            <a:r>
              <a:rPr lang="en-US" sz="2400">
                <a:solidFill>
                  <a:schemeClr val="dk1"/>
                </a:solidFill>
                <a:latin typeface="Garamond"/>
                <a:ea typeface="Garamond"/>
                <a:cs typeface="Garamond"/>
                <a:sym typeface="Garamond"/>
              </a:rPr>
              <a:t>Now, find the probability of occurrence of each sequence, s</a:t>
            </a:r>
            <a:r>
              <a:rPr lang="en-US" sz="2400" baseline="-25000">
                <a:solidFill>
                  <a:schemeClr val="dk1"/>
                </a:solidFill>
                <a:latin typeface="Garamond"/>
                <a:ea typeface="Garamond"/>
                <a:cs typeface="Garamond"/>
                <a:sym typeface="Garamond"/>
              </a:rPr>
              <a:t>i </a:t>
            </a:r>
            <a:r>
              <a:rPr lang="en-US" sz="2400">
                <a:solidFill>
                  <a:schemeClr val="dk1"/>
                </a:solidFill>
                <a:latin typeface="Garamond"/>
                <a:ea typeface="Garamond"/>
                <a:cs typeface="Garamond"/>
                <a:sym typeface="Garamond"/>
              </a:rPr>
              <a:t>and then find the probability of occurrence of ice cream sequence C if weather </a:t>
            </a:r>
            <a:r>
              <a:rPr lang="en-US" sz="1800">
                <a:solidFill>
                  <a:schemeClr val="dk1"/>
                </a:solidFill>
                <a:latin typeface="Garamond"/>
                <a:ea typeface="Garamond"/>
                <a:cs typeface="Garamond"/>
                <a:sym typeface="Garamond"/>
              </a:rPr>
              <a:t>sequence is s</a:t>
            </a:r>
            <a:r>
              <a:rPr lang="en-US" sz="1800" baseline="-25000">
                <a:solidFill>
                  <a:schemeClr val="dk1"/>
                </a:solidFill>
                <a:latin typeface="Garamond"/>
                <a:ea typeface="Garamond"/>
                <a:cs typeface="Garamond"/>
                <a:sym typeface="Garamond"/>
              </a:rPr>
              <a:t>i</a:t>
            </a:r>
            <a:r>
              <a:rPr lang="en-US" sz="1800">
                <a:solidFill>
                  <a:schemeClr val="dk1"/>
                </a:solidFill>
                <a:latin typeface="Garamond"/>
                <a:ea typeface="Garamond"/>
                <a:cs typeface="Garamond"/>
                <a:sym typeface="Garamond"/>
              </a:rPr>
              <a:t>. </a:t>
            </a:r>
            <a:r>
              <a:rPr lang="en-US" sz="2400">
                <a:solidFill>
                  <a:schemeClr val="dk1"/>
                </a:solidFill>
                <a:latin typeface="Garamond"/>
                <a:ea typeface="Garamond"/>
                <a:cs typeface="Garamond"/>
                <a:sym typeface="Garamond"/>
              </a:rPr>
              <a:t>Then compute the joint probability and add them all. </a:t>
            </a:r>
            <a:endParaRPr/>
          </a:p>
        </p:txBody>
      </p:sp>
      <p:sp>
        <p:nvSpPr>
          <p:cNvPr id="313" name="Google Shape;313;p38"/>
          <p:cNvSpPr txBox="1"/>
          <p:nvPr/>
        </p:nvSpPr>
        <p:spPr>
          <a:xfrm>
            <a:off x="609599" y="3452191"/>
            <a:ext cx="11171584" cy="193899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400"/>
              <a:buFont typeface="Noto Sans Symbols"/>
              <a:buChar char="❖"/>
            </a:pPr>
            <a:r>
              <a:rPr lang="en-US" sz="2400">
                <a:solidFill>
                  <a:schemeClr val="dk1"/>
                </a:solidFill>
                <a:latin typeface="Garamond"/>
                <a:ea typeface="Garamond"/>
                <a:cs typeface="Garamond"/>
                <a:sym typeface="Garamond"/>
              </a:rPr>
              <a:t>For an HMM </a:t>
            </a:r>
            <a:r>
              <a:rPr lang="en-US" sz="2400" b="1">
                <a:solidFill>
                  <a:srgbClr val="C00000"/>
                </a:solidFill>
                <a:latin typeface="Garamond"/>
                <a:ea typeface="Garamond"/>
                <a:cs typeface="Garamond"/>
                <a:sym typeface="Garamond"/>
              </a:rPr>
              <a:t>with N hidden states </a:t>
            </a:r>
            <a:r>
              <a:rPr lang="en-US" sz="2400">
                <a:solidFill>
                  <a:schemeClr val="dk1"/>
                </a:solidFill>
                <a:latin typeface="Garamond"/>
                <a:ea typeface="Garamond"/>
                <a:cs typeface="Garamond"/>
                <a:sym typeface="Garamond"/>
              </a:rPr>
              <a:t>and an </a:t>
            </a:r>
            <a:r>
              <a:rPr lang="en-US" sz="2400" b="1">
                <a:solidFill>
                  <a:srgbClr val="C00000"/>
                </a:solidFill>
                <a:latin typeface="Garamond"/>
                <a:ea typeface="Garamond"/>
                <a:cs typeface="Garamond"/>
                <a:sym typeface="Garamond"/>
              </a:rPr>
              <a:t>observation sequence of T observations</a:t>
            </a:r>
            <a:r>
              <a:rPr lang="en-US" sz="2400">
                <a:solidFill>
                  <a:schemeClr val="dk1"/>
                </a:solidFill>
                <a:latin typeface="Garamond"/>
                <a:ea typeface="Garamond"/>
                <a:cs typeface="Garamond"/>
                <a:sym typeface="Garamond"/>
              </a:rPr>
              <a:t>, there are </a:t>
            </a:r>
            <a:r>
              <a:rPr lang="en-US" sz="2400" b="1">
                <a:solidFill>
                  <a:srgbClr val="C00000"/>
                </a:solidFill>
                <a:latin typeface="Garamond"/>
                <a:ea typeface="Garamond"/>
                <a:cs typeface="Garamond"/>
                <a:sym typeface="Garamond"/>
              </a:rPr>
              <a:t>N</a:t>
            </a:r>
            <a:r>
              <a:rPr lang="en-US" sz="2400" b="1" baseline="30000">
                <a:solidFill>
                  <a:srgbClr val="C00000"/>
                </a:solidFill>
                <a:latin typeface="Garamond"/>
                <a:ea typeface="Garamond"/>
                <a:cs typeface="Garamond"/>
                <a:sym typeface="Garamond"/>
              </a:rPr>
              <a:t>T</a:t>
            </a:r>
            <a:r>
              <a:rPr lang="en-US" sz="2400" b="1">
                <a:solidFill>
                  <a:srgbClr val="C00000"/>
                </a:solidFill>
                <a:latin typeface="Garamond"/>
                <a:ea typeface="Garamond"/>
                <a:cs typeface="Garamond"/>
                <a:sym typeface="Garamond"/>
              </a:rPr>
              <a:t> possible hidden sequences</a:t>
            </a:r>
            <a:r>
              <a:rPr lang="en-US" sz="2400">
                <a:solidFill>
                  <a:schemeClr val="dk1"/>
                </a:solidFill>
                <a:latin typeface="Garamond"/>
                <a:ea typeface="Garamond"/>
                <a:cs typeface="Garamond"/>
                <a:sym typeface="Garamond"/>
              </a:rPr>
              <a:t>. </a:t>
            </a:r>
            <a:endParaRPr/>
          </a:p>
          <a:p>
            <a:pPr marL="285750" marR="0" lvl="0" indent="-285750" algn="just" rtl="0">
              <a:spcBef>
                <a:spcPts val="0"/>
              </a:spcBef>
              <a:spcAft>
                <a:spcPts val="0"/>
              </a:spcAft>
              <a:buClr>
                <a:schemeClr val="dk1"/>
              </a:buClr>
              <a:buSzPts val="2400"/>
              <a:buFont typeface="Noto Sans Symbols"/>
              <a:buChar char="❖"/>
            </a:pPr>
            <a:r>
              <a:rPr lang="en-US" sz="2400">
                <a:solidFill>
                  <a:schemeClr val="dk1"/>
                </a:solidFill>
                <a:latin typeface="Garamond"/>
                <a:ea typeface="Garamond"/>
                <a:cs typeface="Garamond"/>
                <a:sym typeface="Garamond"/>
              </a:rPr>
              <a:t>For real tasks, where </a:t>
            </a:r>
            <a:r>
              <a:rPr lang="en-US" sz="2400" b="1">
                <a:solidFill>
                  <a:srgbClr val="C00000"/>
                </a:solidFill>
                <a:latin typeface="Garamond"/>
                <a:ea typeface="Garamond"/>
                <a:cs typeface="Garamond"/>
                <a:sym typeface="Garamond"/>
              </a:rPr>
              <a:t>N and T are both large</a:t>
            </a:r>
            <a:r>
              <a:rPr lang="en-US" sz="2400">
                <a:solidFill>
                  <a:srgbClr val="C00000"/>
                </a:solidFill>
                <a:latin typeface="Garamond"/>
                <a:ea typeface="Garamond"/>
                <a:cs typeface="Garamond"/>
                <a:sym typeface="Garamond"/>
              </a:rPr>
              <a:t>, </a:t>
            </a:r>
            <a:r>
              <a:rPr lang="en-US" sz="2400" b="1">
                <a:solidFill>
                  <a:srgbClr val="C00000"/>
                </a:solidFill>
                <a:latin typeface="Garamond"/>
                <a:ea typeface="Garamond"/>
                <a:cs typeface="Garamond"/>
                <a:sym typeface="Garamond"/>
              </a:rPr>
              <a:t>N</a:t>
            </a:r>
            <a:r>
              <a:rPr lang="en-US" sz="2400" b="1" baseline="30000">
                <a:solidFill>
                  <a:srgbClr val="C00000"/>
                </a:solidFill>
                <a:latin typeface="Garamond"/>
                <a:ea typeface="Garamond"/>
                <a:cs typeface="Garamond"/>
                <a:sym typeface="Garamond"/>
              </a:rPr>
              <a:t>T</a:t>
            </a:r>
            <a:r>
              <a:rPr lang="en-US" sz="2400" b="1">
                <a:solidFill>
                  <a:srgbClr val="C00000"/>
                </a:solidFill>
                <a:latin typeface="Garamond"/>
                <a:ea typeface="Garamond"/>
                <a:cs typeface="Garamond"/>
                <a:sym typeface="Garamond"/>
              </a:rPr>
              <a:t> is a very large </a:t>
            </a:r>
            <a:r>
              <a:rPr lang="en-US" sz="2400">
                <a:solidFill>
                  <a:schemeClr val="dk1"/>
                </a:solidFill>
                <a:latin typeface="Garamond"/>
                <a:ea typeface="Garamond"/>
                <a:cs typeface="Garamond"/>
                <a:sym typeface="Garamond"/>
              </a:rPr>
              <a:t>number, so we cannot compute the total observation likelihood by computing a separate observation likelihood for each hidden state sequence and then summing them.</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9"/>
          <p:cNvSpPr txBox="1"/>
          <p:nvPr/>
        </p:nvSpPr>
        <p:spPr>
          <a:xfrm>
            <a:off x="914398" y="1427329"/>
            <a:ext cx="10084905" cy="2308324"/>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000000"/>
              </a:buClr>
              <a:buSzPts val="2400"/>
              <a:buFont typeface="Noto Sans Symbols"/>
              <a:buChar char="⮚"/>
            </a:pPr>
            <a:r>
              <a:rPr lang="en-US" sz="2400" b="0" i="0" u="none" strike="noStrike">
                <a:solidFill>
                  <a:srgbClr val="000000"/>
                </a:solidFill>
                <a:latin typeface="Garamond"/>
                <a:ea typeface="Garamond"/>
                <a:cs typeface="Garamond"/>
                <a:sym typeface="Garamond"/>
              </a:rPr>
              <a:t>The forward algorithm is a kind </a:t>
            </a:r>
            <a:r>
              <a:rPr lang="en-US" sz="2400" b="0" i="0" u="none" strike="noStrike">
                <a:solidFill>
                  <a:srgbClr val="0000FF"/>
                </a:solidFill>
                <a:latin typeface="Garamond"/>
                <a:ea typeface="Garamond"/>
                <a:cs typeface="Garamond"/>
                <a:sym typeface="Garamond"/>
              </a:rPr>
              <a:t>algorithm </a:t>
            </a:r>
            <a:r>
              <a:rPr lang="en-US" sz="2400" b="0" i="0" u="none" strike="noStrike">
                <a:solidFill>
                  <a:srgbClr val="000000"/>
                </a:solidFill>
                <a:latin typeface="Garamond"/>
                <a:ea typeface="Garamond"/>
                <a:cs typeface="Garamond"/>
                <a:sym typeface="Garamond"/>
              </a:rPr>
              <a:t>of dynamic programming algorithm</a:t>
            </a:r>
            <a:endParaRPr/>
          </a:p>
          <a:p>
            <a:pPr marL="342900" marR="0" lvl="0" indent="-342900" algn="l" rtl="0">
              <a:spcBef>
                <a:spcPts val="0"/>
              </a:spcBef>
              <a:spcAft>
                <a:spcPts val="0"/>
              </a:spcAft>
              <a:buClr>
                <a:srgbClr val="000000"/>
              </a:buClr>
              <a:buSzPts val="2400"/>
              <a:buFont typeface="Noto Sans Symbols"/>
              <a:buChar char="⮚"/>
            </a:pPr>
            <a:r>
              <a:rPr lang="en-US" sz="2400">
                <a:solidFill>
                  <a:srgbClr val="000000"/>
                </a:solidFill>
                <a:latin typeface="Garamond"/>
                <a:ea typeface="Garamond"/>
                <a:cs typeface="Garamond"/>
                <a:sym typeface="Garamond"/>
              </a:rPr>
              <a:t>It uses a t</a:t>
            </a:r>
            <a:r>
              <a:rPr lang="en-US" sz="2400" b="0" i="0" u="none" strike="noStrike">
                <a:solidFill>
                  <a:srgbClr val="000000"/>
                </a:solidFill>
                <a:latin typeface="Garamond"/>
                <a:ea typeface="Garamond"/>
                <a:cs typeface="Garamond"/>
                <a:sym typeface="Garamond"/>
              </a:rPr>
              <a:t>able to store intermediate values as it builds up the probability of the observation sequence. </a:t>
            </a:r>
            <a:endParaRPr/>
          </a:p>
          <a:p>
            <a:pPr marL="342900" marR="0" lvl="0" indent="-342900" algn="l" rtl="0">
              <a:spcBef>
                <a:spcPts val="0"/>
              </a:spcBef>
              <a:spcAft>
                <a:spcPts val="0"/>
              </a:spcAft>
              <a:buClr>
                <a:srgbClr val="000000"/>
              </a:buClr>
              <a:buSzPts val="2400"/>
              <a:buFont typeface="Noto Sans Symbols"/>
              <a:buChar char="⮚"/>
            </a:pPr>
            <a:r>
              <a:rPr lang="en-US" sz="2400" b="0" i="0" u="none" strike="noStrike">
                <a:solidFill>
                  <a:srgbClr val="000000"/>
                </a:solidFill>
                <a:latin typeface="Garamond"/>
                <a:ea typeface="Garamond"/>
                <a:cs typeface="Garamond"/>
                <a:sym typeface="Garamond"/>
              </a:rPr>
              <a:t>The forward algorithm computes the observation probability by summing over the probabilities of all possible hidden state paths that could generate the observation sequence</a:t>
            </a:r>
            <a:endParaRPr sz="2400">
              <a:solidFill>
                <a:schemeClr val="dk1"/>
              </a:solidFill>
              <a:latin typeface="Garamond"/>
              <a:ea typeface="Garamond"/>
              <a:cs typeface="Garamond"/>
              <a:sym typeface="Garamond"/>
            </a:endParaRPr>
          </a:p>
        </p:txBody>
      </p:sp>
      <p:sp>
        <p:nvSpPr>
          <p:cNvPr id="319" name="Google Shape;319;p39"/>
          <p:cNvSpPr txBox="1"/>
          <p:nvPr/>
        </p:nvSpPr>
        <p:spPr>
          <a:xfrm>
            <a:off x="914399" y="481378"/>
            <a:ext cx="8398934"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Garamond"/>
                <a:ea typeface="Garamond"/>
                <a:cs typeface="Garamond"/>
                <a:sym typeface="Garamond"/>
              </a:rPr>
              <a:t>Likely-hood computation – Forward Algorithm</a:t>
            </a:r>
            <a:endParaRPr sz="2800">
              <a:solidFill>
                <a:schemeClr val="dk1"/>
              </a:solidFill>
              <a:latin typeface="Garamond"/>
              <a:ea typeface="Garamond"/>
              <a:cs typeface="Garamond"/>
              <a:sym typeface="Garamon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0"/>
          <p:cNvSpPr txBox="1">
            <a:spLocks noGrp="1"/>
          </p:cNvSpPr>
          <p:nvPr>
            <p:ph type="sldNum" idx="12"/>
          </p:nvPr>
        </p:nvSpPr>
        <p:spPr>
          <a:xfrm>
            <a:off x="5372429" y="4809823"/>
            <a:ext cx="6479824" cy="504734"/>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Times New Roman"/>
              <a:buNone/>
            </a:pPr>
            <a:r>
              <a:rPr lang="en-US" sz="1800">
                <a:solidFill>
                  <a:schemeClr val="dk1"/>
                </a:solidFill>
                <a:latin typeface="Times New Roman"/>
                <a:ea typeface="Times New Roman"/>
                <a:cs typeface="Times New Roman"/>
                <a:sym typeface="Times New Roman"/>
              </a:rPr>
              <a:t>q</a:t>
            </a:r>
            <a:r>
              <a:rPr lang="en-US" sz="1800" baseline="-25000">
                <a:solidFill>
                  <a:schemeClr val="dk1"/>
                </a:solidFill>
                <a:latin typeface="Times New Roman"/>
                <a:ea typeface="Times New Roman"/>
                <a:cs typeface="Times New Roman"/>
                <a:sym typeface="Times New Roman"/>
              </a:rPr>
              <a:t>t </a:t>
            </a:r>
            <a:r>
              <a:rPr lang="en-US" sz="1800">
                <a:solidFill>
                  <a:schemeClr val="dk1"/>
                </a:solidFill>
                <a:latin typeface="Times New Roman"/>
                <a:ea typeface="Times New Roman"/>
                <a:cs typeface="Times New Roman"/>
                <a:sym typeface="Times New Roman"/>
              </a:rPr>
              <a:t>= S</a:t>
            </a:r>
            <a:r>
              <a:rPr lang="en-US" sz="1800" baseline="-25000">
                <a:solidFill>
                  <a:schemeClr val="dk1"/>
                </a:solidFill>
                <a:latin typeface="Times New Roman"/>
                <a:ea typeface="Times New Roman"/>
                <a:cs typeface="Times New Roman"/>
                <a:sym typeface="Times New Roman"/>
              </a:rPr>
              <a:t>i</a:t>
            </a:r>
            <a:r>
              <a:rPr lang="en-US" sz="1800">
                <a:solidFill>
                  <a:schemeClr val="dk1"/>
                </a:solidFill>
                <a:latin typeface="Times New Roman"/>
                <a:ea typeface="Times New Roman"/>
                <a:cs typeface="Times New Roman"/>
                <a:sym typeface="Times New Roman"/>
              </a:rPr>
              <a:t> means “the t</a:t>
            </a:r>
            <a:r>
              <a:rPr lang="en-US" sz="1800" baseline="30000">
                <a:solidFill>
                  <a:schemeClr val="dk1"/>
                </a:solidFill>
                <a:latin typeface="Times New Roman"/>
                <a:ea typeface="Times New Roman"/>
                <a:cs typeface="Times New Roman"/>
                <a:sym typeface="Times New Roman"/>
              </a:rPr>
              <a:t>th</a:t>
            </a:r>
            <a:r>
              <a:rPr lang="en-US" sz="1800">
                <a:solidFill>
                  <a:schemeClr val="dk1"/>
                </a:solidFill>
                <a:latin typeface="Times New Roman"/>
                <a:ea typeface="Times New Roman"/>
                <a:cs typeface="Times New Roman"/>
                <a:sym typeface="Times New Roman"/>
              </a:rPr>
              <a:t> state in the sequence of states is state S</a:t>
            </a:r>
            <a:r>
              <a:rPr lang="en-US" sz="1800" baseline="-25000">
                <a:solidFill>
                  <a:schemeClr val="dk1"/>
                </a:solidFill>
                <a:latin typeface="Times New Roman"/>
                <a:ea typeface="Times New Roman"/>
                <a:cs typeface="Times New Roman"/>
                <a:sym typeface="Times New Roman"/>
              </a:rPr>
              <a:t>i</a:t>
            </a:r>
            <a:r>
              <a:rPr lang="en-US" sz="1800">
                <a:solidFill>
                  <a:schemeClr val="dk1"/>
                </a:solidFill>
                <a:latin typeface="Times New Roman"/>
                <a:ea typeface="Times New Roman"/>
                <a:cs typeface="Times New Roman"/>
                <a:sym typeface="Times New Roman"/>
              </a:rPr>
              <a:t>”.</a:t>
            </a:r>
            <a:endParaRPr sz="1800">
              <a:solidFill>
                <a:srgbClr val="FF0000"/>
              </a:solidFill>
              <a:latin typeface="Times New Roman"/>
              <a:ea typeface="Times New Roman"/>
              <a:cs typeface="Times New Roman"/>
              <a:sym typeface="Times New Roman"/>
            </a:endParaRPr>
          </a:p>
        </p:txBody>
      </p:sp>
      <p:sp>
        <p:nvSpPr>
          <p:cNvPr id="325" name="Google Shape;325;p40"/>
          <p:cNvSpPr txBox="1">
            <a:spLocks noGrp="1"/>
          </p:cNvSpPr>
          <p:nvPr>
            <p:ph type="title" idx="4294967295"/>
          </p:nvPr>
        </p:nvSpPr>
        <p:spPr>
          <a:xfrm>
            <a:off x="260262" y="167411"/>
            <a:ext cx="9096904" cy="695571"/>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3200"/>
              <a:buFont typeface="Garamond"/>
              <a:buNone/>
            </a:pPr>
            <a:r>
              <a:rPr lang="en-US" sz="3200"/>
              <a:t>Evaluation : Given λ, and O, calculate P (O | λ)</a:t>
            </a:r>
            <a:endParaRPr/>
          </a:p>
        </p:txBody>
      </p:sp>
      <p:sp>
        <p:nvSpPr>
          <p:cNvPr id="326" name="Google Shape;326;p40"/>
          <p:cNvSpPr txBox="1">
            <a:spLocks noGrp="1"/>
          </p:cNvSpPr>
          <p:nvPr>
            <p:ph type="body" idx="4294967295"/>
          </p:nvPr>
        </p:nvSpPr>
        <p:spPr>
          <a:xfrm>
            <a:off x="274086" y="1150460"/>
            <a:ext cx="5000978" cy="695571"/>
          </a:xfrm>
          <a:prstGeom prst="rect">
            <a:avLst/>
          </a:prstGeom>
          <a:noFill/>
          <a:ln>
            <a:noFill/>
          </a:ln>
        </p:spPr>
        <p:txBody>
          <a:bodyPr spcFirstLastPara="1" wrap="square" lIns="0" tIns="45700" rIns="0" bIns="45700" anchor="t" anchorCtr="0">
            <a:normAutofit/>
          </a:bodyPr>
          <a:lstStyle/>
          <a:p>
            <a:pPr marL="91440" lvl="0" indent="-152400" algn="l" rtl="0">
              <a:lnSpc>
                <a:spcPct val="90000"/>
              </a:lnSpc>
              <a:spcBef>
                <a:spcPts val="0"/>
              </a:spcBef>
              <a:spcAft>
                <a:spcPts val="0"/>
              </a:spcAft>
              <a:buSzPts val="2400"/>
              <a:buChar char=" "/>
            </a:pPr>
            <a:r>
              <a:rPr lang="en-US" sz="2400" b="1">
                <a:solidFill>
                  <a:schemeClr val="dk1"/>
                </a:solidFill>
              </a:rPr>
              <a:t>Forward variable:</a:t>
            </a:r>
            <a:endParaRPr/>
          </a:p>
          <a:p>
            <a:pPr marL="91440" lvl="0" indent="0" algn="l" rtl="0">
              <a:lnSpc>
                <a:spcPct val="90000"/>
              </a:lnSpc>
              <a:spcBef>
                <a:spcPts val="1400"/>
              </a:spcBef>
              <a:spcAft>
                <a:spcPts val="0"/>
              </a:spcAft>
              <a:buSzPts val="2000"/>
              <a:buNone/>
            </a:pPr>
            <a:endParaRPr/>
          </a:p>
        </p:txBody>
      </p:sp>
      <p:sp>
        <p:nvSpPr>
          <p:cNvPr id="327" name="Google Shape;327;p40"/>
          <p:cNvSpPr/>
          <p:nvPr/>
        </p:nvSpPr>
        <p:spPr>
          <a:xfrm>
            <a:off x="926346" y="3217333"/>
            <a:ext cx="3499530" cy="993423"/>
          </a:xfrm>
          <a:prstGeom prst="ellipse">
            <a:avLst/>
          </a:prstGeom>
          <a:solidFill>
            <a:schemeClr val="lt1"/>
          </a:solidFill>
          <a:ln w="38100" cap="flat" cmpd="sng">
            <a:solidFill>
              <a:srgbClr val="C0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Garamond"/>
              <a:ea typeface="Garamond"/>
              <a:cs typeface="Garamond"/>
              <a:sym typeface="Garamond"/>
            </a:endParaRPr>
          </a:p>
        </p:txBody>
      </p:sp>
      <p:pic>
        <p:nvPicPr>
          <p:cNvPr id="328" name="Google Shape;328;p40"/>
          <p:cNvPicPr preferRelativeResize="0"/>
          <p:nvPr/>
        </p:nvPicPr>
        <p:blipFill rotWithShape="1">
          <a:blip r:embed="rId3">
            <a:alphaModFix/>
          </a:blip>
          <a:srcRect/>
          <a:stretch/>
        </p:blipFill>
        <p:spPr>
          <a:xfrm>
            <a:off x="541865" y="1621598"/>
            <a:ext cx="3803650" cy="3319463"/>
          </a:xfrm>
          <a:prstGeom prst="rect">
            <a:avLst/>
          </a:prstGeom>
          <a:noFill/>
          <a:ln>
            <a:noFill/>
          </a:ln>
        </p:spPr>
      </p:pic>
      <p:pic>
        <p:nvPicPr>
          <p:cNvPr id="329" name="Google Shape;329;p40" descr="Hmm-forw_col"/>
          <p:cNvPicPr preferRelativeResize="0"/>
          <p:nvPr/>
        </p:nvPicPr>
        <p:blipFill rotWithShape="1">
          <a:blip r:embed="rId4">
            <a:alphaModFix/>
          </a:blip>
          <a:srcRect/>
          <a:stretch/>
        </p:blipFill>
        <p:spPr>
          <a:xfrm>
            <a:off x="8840566" y="663364"/>
            <a:ext cx="2425089" cy="2986880"/>
          </a:xfrm>
          <a:prstGeom prst="rect">
            <a:avLst/>
          </a:prstGeom>
          <a:noFill/>
          <a:ln>
            <a:noFill/>
          </a:ln>
        </p:spPr>
      </p:pic>
      <p:sp>
        <p:nvSpPr>
          <p:cNvPr id="330" name="Google Shape;330;p40"/>
          <p:cNvSpPr txBox="1"/>
          <p:nvPr/>
        </p:nvSpPr>
        <p:spPr>
          <a:xfrm>
            <a:off x="5275064" y="840634"/>
            <a:ext cx="3485142"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0000"/>
              </a:buClr>
              <a:buSzPts val="1800"/>
              <a:buFont typeface="Garamond"/>
              <a:buNone/>
            </a:pPr>
            <a:r>
              <a:rPr lang="en-US" sz="1800">
                <a:solidFill>
                  <a:srgbClr val="FF0000"/>
                </a:solidFill>
                <a:latin typeface="Garamond"/>
                <a:ea typeface="Garamond"/>
                <a:cs typeface="Garamond"/>
                <a:sym typeface="Garamond"/>
              </a:rPr>
              <a:t>α</a:t>
            </a:r>
            <a:r>
              <a:rPr lang="en-US" sz="1800" baseline="-25000">
                <a:solidFill>
                  <a:srgbClr val="FF0000"/>
                </a:solidFill>
                <a:latin typeface="Garamond"/>
                <a:ea typeface="Garamond"/>
                <a:cs typeface="Garamond"/>
                <a:sym typeface="Garamond"/>
              </a:rPr>
              <a:t>t</a:t>
            </a:r>
            <a:r>
              <a:rPr lang="en-US" sz="1800">
                <a:solidFill>
                  <a:srgbClr val="FF0000"/>
                </a:solidFill>
                <a:latin typeface="Garamond"/>
                <a:ea typeface="Garamond"/>
                <a:cs typeface="Garamond"/>
                <a:sym typeface="Garamond"/>
              </a:rPr>
              <a:t>(i) represents the probability of being in state </a:t>
            </a:r>
            <a:r>
              <a:rPr lang="en-US" sz="1800" b="1">
                <a:solidFill>
                  <a:srgbClr val="FF0000"/>
                </a:solidFill>
                <a:latin typeface="Garamond"/>
                <a:ea typeface="Garamond"/>
                <a:cs typeface="Garamond"/>
                <a:sym typeface="Garamond"/>
              </a:rPr>
              <a:t>i</a:t>
            </a:r>
            <a:r>
              <a:rPr lang="en-US" sz="1800">
                <a:solidFill>
                  <a:srgbClr val="FF0000"/>
                </a:solidFill>
                <a:latin typeface="Garamond"/>
                <a:ea typeface="Garamond"/>
                <a:cs typeface="Garamond"/>
                <a:sym typeface="Garamond"/>
              </a:rPr>
              <a:t> after seeing the first t observations, given the automaton λ. </a:t>
            </a:r>
            <a:endParaRPr/>
          </a:p>
        </p:txBody>
      </p:sp>
      <p:sp>
        <p:nvSpPr>
          <p:cNvPr id="331" name="Google Shape;331;p40"/>
          <p:cNvSpPr/>
          <p:nvPr/>
        </p:nvSpPr>
        <p:spPr>
          <a:xfrm rot="4428015" flipH="1">
            <a:off x="4255980" y="350148"/>
            <a:ext cx="112800" cy="1967944"/>
          </a:xfrm>
          <a:prstGeom prst="downArrow">
            <a:avLst>
              <a:gd name="adj1" fmla="val 50000"/>
              <a:gd name="adj2" fmla="val 50000"/>
            </a:avLst>
          </a:prstGeom>
          <a:solidFill>
            <a:schemeClr val="dk1"/>
          </a:solid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aramond"/>
              <a:ea typeface="Garamond"/>
              <a:cs typeface="Garamond"/>
              <a:sym typeface="Garamond"/>
            </a:endParaRPr>
          </a:p>
        </p:txBody>
      </p:sp>
      <p:sp>
        <p:nvSpPr>
          <p:cNvPr id="332" name="Google Shape;332;p40"/>
          <p:cNvSpPr txBox="1"/>
          <p:nvPr/>
        </p:nvSpPr>
        <p:spPr>
          <a:xfrm>
            <a:off x="5115809" y="3136848"/>
            <a:ext cx="3803651"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a:solidFill>
                  <a:schemeClr val="dk1"/>
                </a:solidFill>
                <a:latin typeface="Arial"/>
                <a:ea typeface="Arial"/>
                <a:cs typeface="Arial"/>
                <a:sym typeface="Arial"/>
              </a:rPr>
              <a:t>The value </a:t>
            </a:r>
            <a:r>
              <a:rPr lang="en-US" sz="1800" b="1">
                <a:solidFill>
                  <a:srgbClr val="FF0000"/>
                </a:solidFill>
                <a:latin typeface="Garamond"/>
                <a:ea typeface="Garamond"/>
                <a:cs typeface="Garamond"/>
                <a:sym typeface="Garamond"/>
              </a:rPr>
              <a:t>α(i)  </a:t>
            </a:r>
            <a:r>
              <a:rPr lang="en-US" sz="1800" b="0" i="0" u="none" strike="noStrike">
                <a:solidFill>
                  <a:schemeClr val="dk1"/>
                </a:solidFill>
                <a:latin typeface="Arial"/>
                <a:ea typeface="Arial"/>
                <a:cs typeface="Arial"/>
                <a:sym typeface="Arial"/>
              </a:rPr>
              <a:t>of each cell is computed by summing over the probabilities of every path that</a:t>
            </a:r>
            <a:endParaRPr/>
          </a:p>
          <a:p>
            <a:pPr marL="0" marR="0" lvl="0" indent="0" algn="l" rtl="0">
              <a:spcBef>
                <a:spcPts val="0"/>
              </a:spcBef>
              <a:spcAft>
                <a:spcPts val="0"/>
              </a:spcAft>
              <a:buNone/>
            </a:pPr>
            <a:r>
              <a:rPr lang="en-US" sz="1800" b="0" i="0" u="none" strike="noStrike">
                <a:solidFill>
                  <a:schemeClr val="dk1"/>
                </a:solidFill>
                <a:latin typeface="Arial"/>
                <a:ea typeface="Arial"/>
                <a:cs typeface="Arial"/>
                <a:sym typeface="Arial"/>
              </a:rPr>
              <a:t>could lead us to this cell. </a:t>
            </a:r>
            <a:endParaRPr sz="1800">
              <a:solidFill>
                <a:schemeClr val="dk1"/>
              </a:solidFill>
              <a:latin typeface="Garamond"/>
              <a:ea typeface="Garamond"/>
              <a:cs typeface="Garamond"/>
              <a:sym typeface="Garamond"/>
            </a:endParaRPr>
          </a:p>
        </p:txBody>
      </p:sp>
      <p:sp>
        <p:nvSpPr>
          <p:cNvPr id="333" name="Google Shape;333;p40"/>
          <p:cNvSpPr/>
          <p:nvPr/>
        </p:nvSpPr>
        <p:spPr>
          <a:xfrm rot="-7510729" flipH="1">
            <a:off x="7967105" y="1586150"/>
            <a:ext cx="114202" cy="1897381"/>
          </a:xfrm>
          <a:prstGeom prst="downArrow">
            <a:avLst>
              <a:gd name="adj1" fmla="val 50000"/>
              <a:gd name="adj2" fmla="val 50000"/>
            </a:avLst>
          </a:prstGeom>
          <a:solidFill>
            <a:schemeClr val="dk1"/>
          </a:solid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aramond"/>
              <a:ea typeface="Garamond"/>
              <a:cs typeface="Garamond"/>
              <a:sym typeface="Garamond"/>
            </a:endParaRPr>
          </a:p>
        </p:txBody>
      </p:sp>
      <p:pic>
        <p:nvPicPr>
          <p:cNvPr id="334" name="Google Shape;334;p40"/>
          <p:cNvPicPr preferRelativeResize="0"/>
          <p:nvPr/>
        </p:nvPicPr>
        <p:blipFill rotWithShape="1">
          <a:blip r:embed="rId5">
            <a:alphaModFix/>
          </a:blip>
          <a:srcRect b="87037"/>
          <a:stretch/>
        </p:blipFill>
        <p:spPr>
          <a:xfrm>
            <a:off x="6025605" y="4367439"/>
            <a:ext cx="3641764" cy="412122"/>
          </a:xfrm>
          <a:prstGeom prst="rect">
            <a:avLst/>
          </a:prstGeom>
          <a:noFill/>
          <a:ln>
            <a:noFill/>
          </a:ln>
        </p:spPr>
      </p:pic>
      <p:sp>
        <p:nvSpPr>
          <p:cNvPr id="335" name="Google Shape;335;p40"/>
          <p:cNvSpPr txBox="1"/>
          <p:nvPr/>
        </p:nvSpPr>
        <p:spPr>
          <a:xfrm>
            <a:off x="541865" y="5419364"/>
            <a:ext cx="11503379" cy="830997"/>
          </a:xfrm>
          <a:prstGeom prst="rect">
            <a:avLst/>
          </a:prstGeom>
          <a:blipFill rotWithShape="1">
            <a:blip r:embed="rId6">
              <a:alphaModFix/>
            </a:blip>
            <a:stretch>
              <a:fillRect l="-847" t="-5881" b="-1617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Garamond"/>
                <a:ea typeface="Garamond"/>
                <a:cs typeface="Garamond"/>
                <a:sym typeface="Garamond"/>
              </a:rPr>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339"/>
        <p:cNvGrpSpPr/>
        <p:nvPr/>
      </p:nvGrpSpPr>
      <p:grpSpPr>
        <a:xfrm>
          <a:off x="0" y="0"/>
          <a:ext cx="0" cy="0"/>
          <a:chOff x="0" y="0"/>
          <a:chExt cx="0" cy="0"/>
        </a:xfrm>
      </p:grpSpPr>
      <p:sp>
        <p:nvSpPr>
          <p:cNvPr id="340" name="Google Shape;340;p41"/>
          <p:cNvSpPr txBox="1"/>
          <p:nvPr/>
        </p:nvSpPr>
        <p:spPr>
          <a:xfrm>
            <a:off x="496713" y="1143000"/>
            <a:ext cx="10430932"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200" b="0" i="0" u="none" strike="noStrike">
              <a:solidFill>
                <a:srgbClr val="000000"/>
              </a:solidFill>
              <a:latin typeface="Arial"/>
              <a:ea typeface="Arial"/>
              <a:cs typeface="Arial"/>
              <a:sym typeface="Arial"/>
            </a:endParaRPr>
          </a:p>
          <a:p>
            <a:pPr marL="0" marR="0" lvl="0" indent="0" algn="l" rtl="0">
              <a:spcBef>
                <a:spcPts val="0"/>
              </a:spcBef>
              <a:spcAft>
                <a:spcPts val="0"/>
              </a:spcAft>
              <a:buNone/>
            </a:pPr>
            <a:endParaRPr sz="1200" b="0" i="0" u="none" strike="noStrike">
              <a:solidFill>
                <a:schemeClr val="dk1"/>
              </a:solidFill>
              <a:latin typeface="Arial"/>
              <a:ea typeface="Arial"/>
              <a:cs typeface="Arial"/>
              <a:sym typeface="Arial"/>
            </a:endParaRPr>
          </a:p>
          <a:p>
            <a:pPr marL="0" marR="0" lvl="0" indent="0" algn="l" rtl="0">
              <a:spcBef>
                <a:spcPts val="0"/>
              </a:spcBef>
              <a:spcAft>
                <a:spcPts val="0"/>
              </a:spcAft>
              <a:buNone/>
            </a:pPr>
            <a:r>
              <a:rPr lang="en-US" sz="2000" b="0" i="0" u="none" strike="noStrike">
                <a:solidFill>
                  <a:schemeClr val="dk1"/>
                </a:solidFill>
                <a:latin typeface="Arial"/>
                <a:ea typeface="Arial"/>
                <a:cs typeface="Arial"/>
                <a:sym typeface="Arial"/>
              </a:rPr>
              <a:t>–</a:t>
            </a:r>
            <a:r>
              <a:rPr lang="en-US" sz="2000" b="0" i="0" u="none" strike="noStrike">
                <a:solidFill>
                  <a:schemeClr val="dk1"/>
                </a:solidFill>
                <a:latin typeface="Calibri"/>
                <a:ea typeface="Calibri"/>
                <a:cs typeface="Calibri"/>
                <a:sym typeface="Calibri"/>
              </a:rPr>
              <a:t>Our goal is to compute the likelihood of an observation sequence </a:t>
            </a:r>
            <a:r>
              <a:rPr lang="en-US" sz="2000" b="0" i="0" u="none" strike="noStrike">
                <a:solidFill>
                  <a:schemeClr val="dk1"/>
                </a:solidFill>
                <a:latin typeface="Cambria Math"/>
                <a:ea typeface="Cambria Math"/>
                <a:cs typeface="Cambria Math"/>
                <a:sym typeface="Cambria Math"/>
              </a:rPr>
              <a:t>𝑂=𝑜</a:t>
            </a:r>
            <a:r>
              <a:rPr lang="en-US" sz="1400" b="0" i="0" u="none" strike="noStrike">
                <a:solidFill>
                  <a:schemeClr val="dk1"/>
                </a:solidFill>
                <a:latin typeface="Cambria Math"/>
                <a:ea typeface="Cambria Math"/>
                <a:cs typeface="Cambria Math"/>
                <a:sym typeface="Cambria Math"/>
              </a:rPr>
              <a:t>1</a:t>
            </a:r>
            <a:r>
              <a:rPr lang="en-US" sz="2000" b="0" i="0" u="none" strike="noStrike">
                <a:solidFill>
                  <a:schemeClr val="dk1"/>
                </a:solidFill>
                <a:latin typeface="Cambria Math"/>
                <a:ea typeface="Cambria Math"/>
                <a:cs typeface="Cambria Math"/>
                <a:sym typeface="Cambria Math"/>
              </a:rPr>
              <a:t>,𝑜</a:t>
            </a:r>
            <a:r>
              <a:rPr lang="en-US" sz="1400" b="0" i="0" u="none" strike="noStrike">
                <a:solidFill>
                  <a:schemeClr val="dk1"/>
                </a:solidFill>
                <a:latin typeface="Cambria Math"/>
                <a:ea typeface="Cambria Math"/>
                <a:cs typeface="Cambria Math"/>
                <a:sym typeface="Cambria Math"/>
              </a:rPr>
              <a:t>2</a:t>
            </a:r>
            <a:r>
              <a:rPr lang="en-US" sz="2000" b="0" i="0" u="none" strike="noStrike">
                <a:solidFill>
                  <a:schemeClr val="dk1"/>
                </a:solidFill>
                <a:latin typeface="Cambria Math"/>
                <a:ea typeface="Cambria Math"/>
                <a:cs typeface="Cambria Math"/>
                <a:sym typeface="Cambria Math"/>
              </a:rPr>
              <a:t>,𝑜</a:t>
            </a:r>
            <a:r>
              <a:rPr lang="en-US" sz="1400" b="0" i="0" u="none" strike="noStrike">
                <a:solidFill>
                  <a:schemeClr val="dk1"/>
                </a:solidFill>
                <a:latin typeface="Cambria Math"/>
                <a:ea typeface="Cambria Math"/>
                <a:cs typeface="Cambria Math"/>
                <a:sym typeface="Cambria Math"/>
              </a:rPr>
              <a:t>3</a:t>
            </a:r>
            <a:r>
              <a:rPr lang="en-US" sz="2000" b="0" i="0" u="none" strike="noStrike">
                <a:solidFill>
                  <a:schemeClr val="dk1"/>
                </a:solidFill>
                <a:latin typeface="Cambria Math"/>
                <a:ea typeface="Cambria Math"/>
                <a:cs typeface="Cambria Math"/>
                <a:sym typeface="Cambria Math"/>
              </a:rPr>
              <a:t>… </a:t>
            </a:r>
            <a:r>
              <a:rPr lang="en-US" sz="2000" b="0" i="0" u="none" strike="noStrike">
                <a:solidFill>
                  <a:schemeClr val="dk1"/>
                </a:solidFill>
                <a:latin typeface="Calibri"/>
                <a:ea typeface="Calibri"/>
                <a:cs typeface="Calibri"/>
                <a:sym typeface="Calibri"/>
              </a:rPr>
              <a:t>given a particular HMM model </a:t>
            </a:r>
            <a:r>
              <a:rPr lang="en-US" sz="2000" b="0" i="0" u="none" strike="noStrike">
                <a:solidFill>
                  <a:schemeClr val="dk1"/>
                </a:solidFill>
                <a:latin typeface="Cambria Math"/>
                <a:ea typeface="Cambria Math"/>
                <a:cs typeface="Cambria Math"/>
                <a:sym typeface="Cambria Math"/>
              </a:rPr>
              <a:t>𝜆=𝐴,𝐵,𝜋 </a:t>
            </a:r>
            <a:endParaRPr/>
          </a:p>
        </p:txBody>
      </p:sp>
      <p:sp>
        <p:nvSpPr>
          <p:cNvPr id="341" name="Google Shape;341;p41"/>
          <p:cNvSpPr txBox="1"/>
          <p:nvPr/>
        </p:nvSpPr>
        <p:spPr>
          <a:xfrm>
            <a:off x="733778" y="536574"/>
            <a:ext cx="8771468" cy="606426"/>
          </a:xfrm>
          <a:prstGeom prst="rect">
            <a:avLst/>
          </a:prstGeom>
          <a:noFill/>
          <a:ln>
            <a:noFill/>
          </a:ln>
        </p:spPr>
        <p:txBody>
          <a:bodyPr spcFirstLastPara="1" wrap="square" lIns="91425" tIns="45700" rIns="91425" bIns="45700" anchor="b" anchorCtr="0">
            <a:normAutofit fontScale="67500" lnSpcReduction="20000"/>
          </a:bodyPr>
          <a:lstStyle/>
          <a:p>
            <a:pPr marL="0" marR="0" lvl="0" indent="0" algn="l" rtl="0">
              <a:lnSpc>
                <a:spcPct val="85000"/>
              </a:lnSpc>
              <a:spcBef>
                <a:spcPts val="0"/>
              </a:spcBef>
              <a:spcAft>
                <a:spcPts val="0"/>
              </a:spcAft>
              <a:buClr>
                <a:srgbClr val="3F3F3F"/>
              </a:buClr>
              <a:buSzPct val="100000"/>
              <a:buFont typeface="Garamond"/>
              <a:buNone/>
            </a:pPr>
            <a:r>
              <a:rPr lang="en-US" sz="4800" b="1">
                <a:solidFill>
                  <a:srgbClr val="3F3F3F"/>
                </a:solidFill>
                <a:latin typeface="Garamond"/>
                <a:ea typeface="Garamond"/>
                <a:cs typeface="Garamond"/>
                <a:sym typeface="Garamond"/>
              </a:rPr>
              <a:t>Likely-hood computation – Forward Algorithm</a:t>
            </a:r>
            <a:endParaRPr/>
          </a:p>
        </p:txBody>
      </p:sp>
      <p:sp>
        <p:nvSpPr>
          <p:cNvPr id="342" name="Google Shape;342;p41"/>
          <p:cNvSpPr txBox="1"/>
          <p:nvPr/>
        </p:nvSpPr>
        <p:spPr>
          <a:xfrm>
            <a:off x="733778" y="2408746"/>
            <a:ext cx="861342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Garamond"/>
                <a:ea typeface="Garamond"/>
                <a:cs typeface="Garamond"/>
                <a:sym typeface="Garamond"/>
              </a:rPr>
              <a:t>Define the probability of seeing observations o</a:t>
            </a:r>
            <a:r>
              <a:rPr lang="en-US" sz="1800" baseline="-25000">
                <a:solidFill>
                  <a:schemeClr val="dk1"/>
                </a:solidFill>
                <a:latin typeface="Garamond"/>
                <a:ea typeface="Garamond"/>
                <a:cs typeface="Garamond"/>
                <a:sym typeface="Garamond"/>
              </a:rPr>
              <a:t>1</a:t>
            </a:r>
            <a:r>
              <a:rPr lang="en-US" sz="1800">
                <a:solidFill>
                  <a:schemeClr val="dk1"/>
                </a:solidFill>
                <a:latin typeface="Garamond"/>
                <a:ea typeface="Garamond"/>
                <a:cs typeface="Garamond"/>
                <a:sym typeface="Garamond"/>
              </a:rPr>
              <a:t> to o</a:t>
            </a:r>
            <a:r>
              <a:rPr lang="en-US" sz="1800" baseline="-25000">
                <a:solidFill>
                  <a:schemeClr val="dk1"/>
                </a:solidFill>
                <a:latin typeface="Garamond"/>
                <a:ea typeface="Garamond"/>
                <a:cs typeface="Garamond"/>
                <a:sym typeface="Garamond"/>
              </a:rPr>
              <a:t>T</a:t>
            </a:r>
            <a:r>
              <a:rPr lang="en-US" sz="1800">
                <a:solidFill>
                  <a:schemeClr val="dk1"/>
                </a:solidFill>
                <a:latin typeface="Garamond"/>
                <a:ea typeface="Garamond"/>
                <a:cs typeface="Garamond"/>
                <a:sym typeface="Garamond"/>
              </a:rPr>
              <a:t> , and ending in state i, given HMM </a:t>
            </a:r>
            <a:r>
              <a:rPr lang="en-US" sz="1800" b="0" i="0" u="none" strike="noStrike">
                <a:solidFill>
                  <a:schemeClr val="dk1"/>
                </a:solidFill>
                <a:latin typeface="Cambria Math"/>
                <a:ea typeface="Cambria Math"/>
                <a:cs typeface="Cambria Math"/>
                <a:sym typeface="Cambria Math"/>
              </a:rPr>
              <a:t>𝜆 </a:t>
            </a:r>
            <a:r>
              <a:rPr lang="en-US" sz="1800">
                <a:solidFill>
                  <a:schemeClr val="dk1"/>
                </a:solidFill>
                <a:latin typeface="Garamond"/>
                <a:ea typeface="Garamond"/>
                <a:cs typeface="Garamond"/>
                <a:sym typeface="Garamond"/>
              </a:rPr>
              <a:t>:</a:t>
            </a:r>
            <a:endParaRPr sz="1800">
              <a:solidFill>
                <a:schemeClr val="dk1"/>
              </a:solidFill>
              <a:latin typeface="Garamond"/>
              <a:ea typeface="Garamond"/>
              <a:cs typeface="Garamond"/>
              <a:sym typeface="Garamond"/>
            </a:endParaRPr>
          </a:p>
        </p:txBody>
      </p:sp>
      <p:sp>
        <p:nvSpPr>
          <p:cNvPr id="343" name="Google Shape;343;p41"/>
          <p:cNvSpPr txBox="1"/>
          <p:nvPr/>
        </p:nvSpPr>
        <p:spPr>
          <a:xfrm>
            <a:off x="1153031" y="2966606"/>
            <a:ext cx="3362525" cy="276999"/>
          </a:xfrm>
          <a:prstGeom prst="rect">
            <a:avLst/>
          </a:prstGeom>
          <a:blipFill rotWithShape="1">
            <a:blip r:embed="rId3">
              <a:alphaModFix/>
            </a:blip>
            <a:stretch>
              <a:fillRect l="-1811" t="-33332" b="-5333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Garamond"/>
                <a:ea typeface="Garamond"/>
                <a:cs typeface="Garamond"/>
                <a:sym typeface="Garamond"/>
              </a:rPr>
              <a:t> </a:t>
            </a:r>
            <a:endParaRPr/>
          </a:p>
        </p:txBody>
      </p:sp>
      <p:pic>
        <p:nvPicPr>
          <p:cNvPr id="344" name="Google Shape;344;p41"/>
          <p:cNvPicPr preferRelativeResize="0"/>
          <p:nvPr/>
        </p:nvPicPr>
        <p:blipFill rotWithShape="1">
          <a:blip r:embed="rId4">
            <a:alphaModFix/>
          </a:blip>
          <a:srcRect/>
          <a:stretch/>
        </p:blipFill>
        <p:spPr>
          <a:xfrm>
            <a:off x="6614769" y="3013954"/>
            <a:ext cx="4312876" cy="2609895"/>
          </a:xfrm>
          <a:prstGeom prst="rect">
            <a:avLst/>
          </a:prstGeom>
          <a:noFill/>
          <a:ln>
            <a:noFill/>
          </a:ln>
        </p:spPr>
      </p:pic>
      <p:sp>
        <p:nvSpPr>
          <p:cNvPr id="345" name="Google Shape;345;p41"/>
          <p:cNvSpPr txBox="1"/>
          <p:nvPr/>
        </p:nvSpPr>
        <p:spPr>
          <a:xfrm>
            <a:off x="496713" y="5953980"/>
            <a:ext cx="6096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chemeClr val="hlink"/>
                </a:solidFill>
                <a:latin typeface="Garamond"/>
                <a:ea typeface="Garamond"/>
                <a:cs typeface="Garamond"/>
                <a:sym typeface="Garamond"/>
                <a:hlinkClick r:id="rId5"/>
              </a:rPr>
              <a:t>Source : http://www.cs.tut.fi/~sgn24006/PDF/L08-HMMs.pdf</a:t>
            </a:r>
            <a:endParaRPr sz="1800">
              <a:solidFill>
                <a:schemeClr val="dk1"/>
              </a:solidFill>
              <a:latin typeface="Garamond"/>
              <a:ea typeface="Garamond"/>
              <a:cs typeface="Garamond"/>
              <a:sym typeface="Garamond"/>
            </a:endParaRPr>
          </a:p>
        </p:txBody>
      </p:sp>
      <p:sp>
        <p:nvSpPr>
          <p:cNvPr id="346" name="Google Shape;346;p41"/>
          <p:cNvSpPr txBox="1"/>
          <p:nvPr/>
        </p:nvSpPr>
        <p:spPr>
          <a:xfrm>
            <a:off x="988559" y="3459453"/>
            <a:ext cx="3691467" cy="369332"/>
          </a:xfrm>
          <a:prstGeom prst="rect">
            <a:avLst/>
          </a:prstGeom>
          <a:blipFill rotWithShape="1">
            <a:blip r:embed="rId6">
              <a:alphaModFix/>
            </a:blip>
            <a:stretch>
              <a:fillRect l="-1319" t="-6554" b="-2622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Garamond"/>
                <a:ea typeface="Garamond"/>
                <a:cs typeface="Garamond"/>
                <a:sym typeface="Garamond"/>
              </a:rPr>
              <a:t> </a:t>
            </a:r>
            <a:endParaRPr/>
          </a:p>
        </p:txBody>
      </p:sp>
      <p:sp>
        <p:nvSpPr>
          <p:cNvPr id="347" name="Google Shape;347;p41"/>
          <p:cNvSpPr txBox="1"/>
          <p:nvPr/>
        </p:nvSpPr>
        <p:spPr>
          <a:xfrm>
            <a:off x="988558" y="4011710"/>
            <a:ext cx="4904242" cy="411395"/>
          </a:xfrm>
          <a:prstGeom prst="rect">
            <a:avLst/>
          </a:prstGeom>
          <a:blipFill rotWithShape="1">
            <a:blip r:embed="rId7">
              <a:alphaModFix/>
            </a:blip>
            <a:stretch>
              <a:fillRect l="-993" t="-101457" b="-16027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Garamond"/>
                <a:ea typeface="Garamond"/>
                <a:cs typeface="Garamond"/>
                <a:sym typeface="Garamond"/>
              </a:rPr>
              <a:t> </a:t>
            </a:r>
            <a:endParaRPr/>
          </a:p>
        </p:txBody>
      </p:sp>
      <p:sp>
        <p:nvSpPr>
          <p:cNvPr id="348" name="Google Shape;348;p41"/>
          <p:cNvSpPr txBox="1"/>
          <p:nvPr/>
        </p:nvSpPr>
        <p:spPr>
          <a:xfrm>
            <a:off x="957824" y="4558671"/>
            <a:ext cx="5499420" cy="411395"/>
          </a:xfrm>
          <a:prstGeom prst="rect">
            <a:avLst/>
          </a:prstGeom>
          <a:blipFill rotWithShape="1">
            <a:blip r:embed="rId8">
              <a:alphaModFix/>
            </a:blip>
            <a:stretch>
              <a:fillRect l="-886" t="-102977" b="-16417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Garamond"/>
                <a:ea typeface="Garamond"/>
                <a:cs typeface="Garamond"/>
                <a:sym typeface="Garamond"/>
              </a:rPr>
              <a:t> </a:t>
            </a:r>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Garamond"/>
              <a:buNone/>
            </a:pPr>
            <a:r>
              <a:rPr lang="en-US"/>
              <a:t>Markov Models</a:t>
            </a:r>
            <a:endParaRPr/>
          </a:p>
        </p:txBody>
      </p:sp>
      <p:sp>
        <p:nvSpPr>
          <p:cNvPr id="118" name="Google Shape;118;p15"/>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127000" algn="l" rtl="0">
              <a:lnSpc>
                <a:spcPct val="90000"/>
              </a:lnSpc>
              <a:spcBef>
                <a:spcPts val="0"/>
              </a:spcBef>
              <a:spcAft>
                <a:spcPts val="0"/>
              </a:spcAft>
              <a:buSzPts val="2000"/>
              <a:buFont typeface="Noto Sans Symbols"/>
              <a:buChar char="⮚"/>
            </a:pPr>
            <a:r>
              <a:rPr lang="en-US">
                <a:solidFill>
                  <a:schemeClr val="dk1"/>
                </a:solidFill>
              </a:rPr>
              <a:t> A Markov Model is a stochastic model which models data that are ordered. (Eg. Sequential or temporal data)</a:t>
            </a:r>
            <a:endParaRPr/>
          </a:p>
          <a:p>
            <a:pPr marL="91440" lvl="0" indent="-127000" algn="l" rtl="0">
              <a:lnSpc>
                <a:spcPct val="90000"/>
              </a:lnSpc>
              <a:spcBef>
                <a:spcPts val="1400"/>
              </a:spcBef>
              <a:spcAft>
                <a:spcPts val="0"/>
              </a:spcAft>
              <a:buSzPts val="2000"/>
              <a:buFont typeface="Noto Sans Symbols"/>
              <a:buChar char="⮚"/>
            </a:pPr>
            <a:r>
              <a:rPr lang="en-US">
                <a:solidFill>
                  <a:schemeClr val="dk1"/>
                </a:solidFill>
              </a:rPr>
              <a:t>It models the dependencies of current information with previous information ( For eg:  weather , stock market etc., )</a:t>
            </a:r>
            <a:endParaRPr/>
          </a:p>
          <a:p>
            <a:pPr marL="91440" lvl="0" indent="-127000" algn="l" rtl="0">
              <a:lnSpc>
                <a:spcPct val="90000"/>
              </a:lnSpc>
              <a:spcBef>
                <a:spcPts val="1400"/>
              </a:spcBef>
              <a:spcAft>
                <a:spcPts val="0"/>
              </a:spcAft>
              <a:buSzPts val="2000"/>
              <a:buFont typeface="Noto Sans Symbols"/>
              <a:buChar char="⮚"/>
            </a:pPr>
            <a:r>
              <a:rPr lang="en-US">
                <a:solidFill>
                  <a:schemeClr val="dk1"/>
                </a:solidFill>
              </a:rPr>
              <a:t>A Markov  model is a finite state machine with N distinct states begins at (Time t = 1) in initial state .</a:t>
            </a:r>
            <a:endParaRPr/>
          </a:p>
          <a:p>
            <a:pPr marL="91440" lvl="0" indent="-127000" algn="l" rtl="0">
              <a:lnSpc>
                <a:spcPct val="90000"/>
              </a:lnSpc>
              <a:spcBef>
                <a:spcPts val="1400"/>
              </a:spcBef>
              <a:spcAft>
                <a:spcPts val="0"/>
              </a:spcAft>
              <a:buSzPts val="2000"/>
              <a:buFont typeface="Noto Sans Symbols"/>
              <a:buChar char="⮚"/>
            </a:pPr>
            <a:r>
              <a:rPr lang="en-US">
                <a:solidFill>
                  <a:schemeClr val="dk1"/>
                </a:solidFill>
              </a:rPr>
              <a:t>It moves from current state to Next state according to the transition probabilities associated with the Current state</a:t>
            </a:r>
            <a:endParaRPr/>
          </a:p>
          <a:p>
            <a:pPr marL="91440" lvl="0" indent="-127000" algn="l" rtl="0">
              <a:lnSpc>
                <a:spcPct val="90000"/>
              </a:lnSpc>
              <a:spcBef>
                <a:spcPts val="1400"/>
              </a:spcBef>
              <a:spcAft>
                <a:spcPts val="0"/>
              </a:spcAft>
              <a:buSzPts val="2000"/>
              <a:buFont typeface="Noto Sans Symbols"/>
              <a:buChar char="⮚"/>
            </a:pPr>
            <a:r>
              <a:rPr lang="en-US">
                <a:solidFill>
                  <a:schemeClr val="dk1"/>
                </a:solidFill>
              </a:rPr>
              <a:t>This kind of system is called Finite or Discrete Markov model.</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353" name="Google Shape;353;p42"/>
          <p:cNvPicPr preferRelativeResize="0"/>
          <p:nvPr/>
        </p:nvPicPr>
        <p:blipFill rotWithShape="1">
          <a:blip r:embed="rId3">
            <a:alphaModFix/>
          </a:blip>
          <a:srcRect l="3241" t="2941" r="5332" b="2795"/>
          <a:stretch/>
        </p:blipFill>
        <p:spPr>
          <a:xfrm>
            <a:off x="145878" y="1045203"/>
            <a:ext cx="7973099" cy="5238045"/>
          </a:xfrm>
          <a:prstGeom prst="rect">
            <a:avLst/>
          </a:prstGeom>
          <a:noFill/>
          <a:ln>
            <a:noFill/>
          </a:ln>
        </p:spPr>
      </p:pic>
      <p:sp>
        <p:nvSpPr>
          <p:cNvPr id="354" name="Google Shape;354;p42"/>
          <p:cNvSpPr txBox="1"/>
          <p:nvPr/>
        </p:nvSpPr>
        <p:spPr>
          <a:xfrm>
            <a:off x="315599" y="195346"/>
            <a:ext cx="11187288"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0" i="0" u="none" strike="noStrike">
                <a:solidFill>
                  <a:schemeClr val="dk1"/>
                </a:solidFill>
                <a:latin typeface="Garamond"/>
                <a:ea typeface="Garamond"/>
                <a:cs typeface="Garamond"/>
                <a:sym typeface="Garamond"/>
              </a:rPr>
              <a:t>Forward trellis for computing the total observation likelihood for the ice-cream events </a:t>
            </a:r>
            <a:r>
              <a:rPr lang="en-US" sz="2800" b="0" i="0" u="none" strike="noStrike">
                <a:solidFill>
                  <a:srgbClr val="C00000"/>
                </a:solidFill>
                <a:latin typeface="Garamond"/>
                <a:ea typeface="Garamond"/>
                <a:cs typeface="Garamond"/>
                <a:sym typeface="Garamond"/>
              </a:rPr>
              <a:t>3 1 3. </a:t>
            </a:r>
            <a:endParaRPr sz="2800">
              <a:solidFill>
                <a:srgbClr val="C00000"/>
              </a:solidFill>
              <a:latin typeface="Garamond"/>
              <a:ea typeface="Garamond"/>
              <a:cs typeface="Garamond"/>
              <a:sym typeface="Garamond"/>
            </a:endParaRPr>
          </a:p>
        </p:txBody>
      </p:sp>
      <p:pic>
        <p:nvPicPr>
          <p:cNvPr id="355" name="Google Shape;355;p42"/>
          <p:cNvPicPr preferRelativeResize="0"/>
          <p:nvPr/>
        </p:nvPicPr>
        <p:blipFill rotWithShape="1">
          <a:blip r:embed="rId4">
            <a:alphaModFix/>
          </a:blip>
          <a:srcRect l="22260" t="28681" r="7780" b="19693"/>
          <a:stretch/>
        </p:blipFill>
        <p:spPr>
          <a:xfrm>
            <a:off x="8027871" y="1981200"/>
            <a:ext cx="3859329" cy="3962400"/>
          </a:xfrm>
          <a:prstGeom prst="rect">
            <a:avLst/>
          </a:prstGeom>
          <a:noFill/>
          <a:ln w="190500" cap="sq" cmpd="sng">
            <a:solidFill>
              <a:srgbClr val="C8C6BD"/>
            </a:solidFill>
            <a:prstDash val="solid"/>
            <a:miter lim="800000"/>
            <a:headEnd type="none" w="sm" len="sm"/>
            <a:tailEnd type="none" w="sm" len="sm"/>
          </a:ln>
          <a:effectLst>
            <a:outerShdw blurRad="254000" algn="bl" rotWithShape="0">
              <a:srgbClr val="000000">
                <a:alpha val="42745"/>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3"/>
          <p:cNvSpPr txBox="1"/>
          <p:nvPr/>
        </p:nvSpPr>
        <p:spPr>
          <a:xfrm>
            <a:off x="530578" y="358550"/>
            <a:ext cx="11029244" cy="193899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b="1" i="0" u="none" strike="noStrike">
                <a:solidFill>
                  <a:schemeClr val="dk1"/>
                </a:solidFill>
                <a:latin typeface="Garamond"/>
                <a:ea typeface="Garamond"/>
                <a:cs typeface="Garamond"/>
                <a:sym typeface="Garamond"/>
              </a:rPr>
              <a:t>Exercise </a:t>
            </a:r>
            <a:r>
              <a:rPr lang="en-US" sz="2400" b="0" i="0" u="none" strike="noStrike">
                <a:solidFill>
                  <a:schemeClr val="dk1"/>
                </a:solidFill>
                <a:latin typeface="Garamond"/>
                <a:ea typeface="Garamond"/>
                <a:cs typeface="Garamond"/>
                <a:sym typeface="Garamond"/>
              </a:rPr>
              <a:t>: </a:t>
            </a:r>
            <a:r>
              <a:rPr lang="en-US" sz="2400" b="1" i="0" u="none" strike="noStrike">
                <a:solidFill>
                  <a:srgbClr val="FF0000"/>
                </a:solidFill>
                <a:latin typeface="Garamond"/>
                <a:ea typeface="Garamond"/>
                <a:cs typeface="Garamond"/>
                <a:sym typeface="Garamond"/>
              </a:rPr>
              <a:t>Suppose we have two coins (A and B). Coin A has probability 0.7 for coming up heads. Coin B has probability 0.4 for coming up heads. If we use coin A for a given toss, we will retain it for the next toss with probability 0.4. If we use coin B for a given toss, the probability to retain coin B for the next toss is 0.8. The coin initially flipped is equally likely to be coin A or coin B.</a:t>
            </a:r>
            <a:endParaRPr sz="2400" b="1">
              <a:solidFill>
                <a:srgbClr val="FF0000"/>
              </a:solidFill>
              <a:latin typeface="Garamond"/>
              <a:ea typeface="Garamond"/>
              <a:cs typeface="Garamond"/>
              <a:sym typeface="Garamond"/>
            </a:endParaRPr>
          </a:p>
        </p:txBody>
      </p:sp>
      <p:sp>
        <p:nvSpPr>
          <p:cNvPr id="361" name="Google Shape;361;p43"/>
          <p:cNvSpPr txBox="1"/>
          <p:nvPr/>
        </p:nvSpPr>
        <p:spPr>
          <a:xfrm>
            <a:off x="530578" y="6405095"/>
            <a:ext cx="11164711"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84B2F6"/>
                </a:solidFill>
                <a:latin typeface="Garamond"/>
                <a:ea typeface="Garamond"/>
                <a:cs typeface="Garamond"/>
                <a:sym typeface="Garamond"/>
              </a:rPr>
              <a:t>Source : http://brendelgroup.org/WikiVB/data/media/_SCRATCH/cmsORIG/bcb568s10-hw3-solution.pdf</a:t>
            </a:r>
            <a:endParaRPr/>
          </a:p>
        </p:txBody>
      </p:sp>
      <p:sp>
        <p:nvSpPr>
          <p:cNvPr id="362" name="Google Shape;362;p43"/>
          <p:cNvSpPr txBox="1"/>
          <p:nvPr/>
        </p:nvSpPr>
        <p:spPr>
          <a:xfrm>
            <a:off x="564445" y="2401418"/>
            <a:ext cx="1113084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a:solidFill>
                  <a:schemeClr val="dk1"/>
                </a:solidFill>
                <a:latin typeface="Old Standard TT"/>
                <a:ea typeface="Old Standard TT"/>
                <a:cs typeface="Old Standard TT"/>
                <a:sym typeface="Old Standard TT"/>
              </a:rPr>
              <a:t>a</a:t>
            </a:r>
            <a:r>
              <a:rPr lang="en-US" sz="2400">
                <a:solidFill>
                  <a:schemeClr val="dk1"/>
                </a:solidFill>
                <a:latin typeface="Garamond"/>
                <a:ea typeface="Garamond"/>
                <a:cs typeface="Garamond"/>
                <a:sym typeface="Garamond"/>
              </a:rPr>
              <a:t>) Formulate the experiment as a Hidden Markov Model. State all parameters of the model.</a:t>
            </a:r>
            <a:endParaRPr/>
          </a:p>
        </p:txBody>
      </p:sp>
      <p:pic>
        <p:nvPicPr>
          <p:cNvPr id="363" name="Google Shape;363;p43"/>
          <p:cNvPicPr preferRelativeResize="0"/>
          <p:nvPr/>
        </p:nvPicPr>
        <p:blipFill rotWithShape="1">
          <a:blip r:embed="rId3">
            <a:alphaModFix/>
          </a:blip>
          <a:srcRect/>
          <a:stretch/>
        </p:blipFill>
        <p:spPr>
          <a:xfrm>
            <a:off x="980194" y="3187953"/>
            <a:ext cx="3533775" cy="2371725"/>
          </a:xfrm>
          <a:prstGeom prst="rect">
            <a:avLst/>
          </a:prstGeom>
          <a:noFill/>
          <a:ln>
            <a:noFill/>
          </a:ln>
        </p:spPr>
      </p:pic>
      <p:pic>
        <p:nvPicPr>
          <p:cNvPr id="364" name="Google Shape;364;p43"/>
          <p:cNvPicPr preferRelativeResize="0"/>
          <p:nvPr/>
        </p:nvPicPr>
        <p:blipFill rotWithShape="1">
          <a:blip r:embed="rId4">
            <a:alphaModFix/>
          </a:blip>
          <a:srcRect/>
          <a:stretch/>
        </p:blipFill>
        <p:spPr>
          <a:xfrm>
            <a:off x="4970076" y="3225182"/>
            <a:ext cx="1484768" cy="869133"/>
          </a:xfrm>
          <a:prstGeom prst="rect">
            <a:avLst/>
          </a:prstGeom>
          <a:noFill/>
          <a:ln>
            <a:noFill/>
          </a:ln>
        </p:spPr>
      </p:pic>
      <p:pic>
        <p:nvPicPr>
          <p:cNvPr id="365" name="Google Shape;365;p43"/>
          <p:cNvPicPr preferRelativeResize="0"/>
          <p:nvPr/>
        </p:nvPicPr>
        <p:blipFill rotWithShape="1">
          <a:blip r:embed="rId5">
            <a:alphaModFix/>
          </a:blip>
          <a:srcRect/>
          <a:stretch/>
        </p:blipFill>
        <p:spPr>
          <a:xfrm>
            <a:off x="5008919" y="4438298"/>
            <a:ext cx="1520982" cy="1195057"/>
          </a:xfrm>
          <a:prstGeom prst="rect">
            <a:avLst/>
          </a:prstGeom>
          <a:noFill/>
          <a:ln>
            <a:noFill/>
          </a:ln>
        </p:spPr>
      </p:pic>
      <p:pic>
        <p:nvPicPr>
          <p:cNvPr id="366" name="Google Shape;366;p43"/>
          <p:cNvPicPr preferRelativeResize="0"/>
          <p:nvPr/>
        </p:nvPicPr>
        <p:blipFill rotWithShape="1">
          <a:blip r:embed="rId6">
            <a:alphaModFix/>
          </a:blip>
          <a:srcRect/>
          <a:stretch/>
        </p:blipFill>
        <p:spPr>
          <a:xfrm>
            <a:off x="7195185" y="3600575"/>
            <a:ext cx="2028825" cy="1362075"/>
          </a:xfrm>
          <a:prstGeom prst="rect">
            <a:avLst/>
          </a:prstGeom>
          <a:noFill/>
          <a:ln>
            <a:noFill/>
          </a:ln>
        </p:spPr>
      </p:pic>
      <p:sp>
        <p:nvSpPr>
          <p:cNvPr id="367" name="Google Shape;367;p43"/>
          <p:cNvSpPr txBox="1"/>
          <p:nvPr/>
        </p:nvSpPr>
        <p:spPr>
          <a:xfrm>
            <a:off x="564445" y="5699882"/>
            <a:ext cx="1030575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Garamond"/>
                <a:ea typeface="Garamond"/>
                <a:cs typeface="Garamond"/>
                <a:sym typeface="Garamond"/>
              </a:rPr>
              <a:t>What is the probability to get "HT" on two successive tosses (H: Head; T: Tail)? </a:t>
            </a:r>
            <a:endParaRPr sz="1800" b="1">
              <a:solidFill>
                <a:srgbClr val="FF0000"/>
              </a:solidFill>
              <a:latin typeface="Garamond"/>
              <a:ea typeface="Garamond"/>
              <a:cs typeface="Garamond"/>
              <a:sym typeface="Garamon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4"/>
          <p:cNvSpPr txBox="1"/>
          <p:nvPr/>
        </p:nvSpPr>
        <p:spPr>
          <a:xfrm>
            <a:off x="608431" y="1117211"/>
            <a:ext cx="413299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Garamond"/>
                <a:ea typeface="Garamond"/>
                <a:cs typeface="Garamond"/>
                <a:sym typeface="Garamond"/>
              </a:rPr>
              <a:t>P(HT,AA)= P(H|A)*P(T|A)*P(A)*P(A|A)</a:t>
            </a:r>
            <a:endParaRPr/>
          </a:p>
        </p:txBody>
      </p:sp>
      <p:pic>
        <p:nvPicPr>
          <p:cNvPr id="373" name="Google Shape;373;p44"/>
          <p:cNvPicPr preferRelativeResize="0"/>
          <p:nvPr/>
        </p:nvPicPr>
        <p:blipFill rotWithShape="1">
          <a:blip r:embed="rId3">
            <a:alphaModFix/>
          </a:blip>
          <a:srcRect r="4570"/>
          <a:stretch/>
        </p:blipFill>
        <p:spPr>
          <a:xfrm>
            <a:off x="6342072" y="225287"/>
            <a:ext cx="5637893" cy="2176038"/>
          </a:xfrm>
          <a:prstGeom prst="roundRect">
            <a:avLst>
              <a:gd name="adj" fmla="val 4167"/>
            </a:avLst>
          </a:prstGeom>
          <a:solidFill>
            <a:srgbClr val="FFFFFF"/>
          </a:solidFill>
          <a:ln w="76200" cap="sq" cmpd="sng">
            <a:solidFill>
              <a:srgbClr val="EAEAEA"/>
            </a:solidFill>
            <a:prstDash val="solid"/>
            <a:miter lim="800000"/>
            <a:headEnd type="none" w="sm" len="sm"/>
            <a:tailEnd type="none" w="sm" len="sm"/>
          </a:ln>
          <a:effectLst>
            <a:reflection stA="33000" endPos="28000" dist="5000" dir="5400000" sy="-100000" algn="bl" rotWithShape="0"/>
          </a:effectLst>
        </p:spPr>
      </p:pic>
      <p:sp>
        <p:nvSpPr>
          <p:cNvPr id="374" name="Google Shape;374;p44"/>
          <p:cNvSpPr txBox="1"/>
          <p:nvPr/>
        </p:nvSpPr>
        <p:spPr>
          <a:xfrm>
            <a:off x="608431" y="1666766"/>
            <a:ext cx="422939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Garamond"/>
                <a:ea typeface="Garamond"/>
                <a:cs typeface="Garamond"/>
                <a:sym typeface="Garamond"/>
              </a:rPr>
              <a:t>P(HT,AB)= P(H|A)*P(T|B)*P(A)*P(B|A)</a:t>
            </a:r>
            <a:endParaRPr/>
          </a:p>
        </p:txBody>
      </p:sp>
      <p:sp>
        <p:nvSpPr>
          <p:cNvPr id="375" name="Google Shape;375;p44"/>
          <p:cNvSpPr txBox="1"/>
          <p:nvPr/>
        </p:nvSpPr>
        <p:spPr>
          <a:xfrm>
            <a:off x="608431" y="2151043"/>
            <a:ext cx="422939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Garamond"/>
                <a:ea typeface="Garamond"/>
                <a:cs typeface="Garamond"/>
                <a:sym typeface="Garamond"/>
              </a:rPr>
              <a:t>P(HT, BA)= P(H|B)*P(T|A)*P(B)*P(A|B)</a:t>
            </a:r>
            <a:endParaRPr/>
          </a:p>
        </p:txBody>
      </p:sp>
      <p:sp>
        <p:nvSpPr>
          <p:cNvPr id="376" name="Google Shape;376;p44"/>
          <p:cNvSpPr txBox="1"/>
          <p:nvPr/>
        </p:nvSpPr>
        <p:spPr>
          <a:xfrm>
            <a:off x="608431" y="2663209"/>
            <a:ext cx="422939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Garamond"/>
                <a:ea typeface="Garamond"/>
                <a:cs typeface="Garamond"/>
                <a:sym typeface="Garamond"/>
              </a:rPr>
              <a:t>P(HT,BB)= P(H|B)*P(T|B)*P(B)*P(B|B)</a:t>
            </a:r>
            <a:endParaRPr/>
          </a:p>
        </p:txBody>
      </p:sp>
      <p:sp>
        <p:nvSpPr>
          <p:cNvPr id="377" name="Google Shape;377;p44"/>
          <p:cNvSpPr txBox="1"/>
          <p:nvPr/>
        </p:nvSpPr>
        <p:spPr>
          <a:xfrm>
            <a:off x="308438" y="177941"/>
            <a:ext cx="578756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Garamond"/>
                <a:ea typeface="Garamond"/>
                <a:cs typeface="Garamond"/>
                <a:sym typeface="Garamond"/>
              </a:rPr>
              <a:t>Enumeration of all possibilities </a:t>
            </a:r>
            <a:endParaRPr/>
          </a:p>
        </p:txBody>
      </p:sp>
      <p:grpSp>
        <p:nvGrpSpPr>
          <p:cNvPr id="378" name="Google Shape;378;p44"/>
          <p:cNvGrpSpPr/>
          <p:nvPr/>
        </p:nvGrpSpPr>
        <p:grpSpPr>
          <a:xfrm>
            <a:off x="719254" y="3458727"/>
            <a:ext cx="6860989" cy="1052273"/>
            <a:chOff x="427707" y="1008442"/>
            <a:chExt cx="6860989" cy="1052273"/>
          </a:xfrm>
        </p:grpSpPr>
        <p:pic>
          <p:nvPicPr>
            <p:cNvPr id="379" name="Google Shape;379;p44"/>
            <p:cNvPicPr preferRelativeResize="0"/>
            <p:nvPr/>
          </p:nvPicPr>
          <p:blipFill rotWithShape="1">
            <a:blip r:embed="rId4">
              <a:alphaModFix/>
            </a:blip>
            <a:srcRect r="38030" b="88812"/>
            <a:stretch/>
          </p:blipFill>
          <p:spPr>
            <a:xfrm>
              <a:off x="427707" y="1008442"/>
              <a:ext cx="6860989" cy="343279"/>
            </a:xfrm>
            <a:prstGeom prst="rect">
              <a:avLst/>
            </a:prstGeom>
            <a:noFill/>
            <a:ln>
              <a:noFill/>
            </a:ln>
          </p:spPr>
        </p:pic>
        <p:pic>
          <p:nvPicPr>
            <p:cNvPr id="380" name="Google Shape;380;p44"/>
            <p:cNvPicPr preferRelativeResize="0"/>
            <p:nvPr/>
          </p:nvPicPr>
          <p:blipFill rotWithShape="1">
            <a:blip r:embed="rId5">
              <a:alphaModFix/>
            </a:blip>
            <a:srcRect t="19395" r="43297" b="69051"/>
            <a:stretch/>
          </p:blipFill>
          <p:spPr>
            <a:xfrm>
              <a:off x="427707" y="1351721"/>
              <a:ext cx="6277893" cy="354497"/>
            </a:xfrm>
            <a:prstGeom prst="rect">
              <a:avLst/>
            </a:prstGeom>
            <a:noFill/>
            <a:ln>
              <a:noFill/>
            </a:ln>
          </p:spPr>
        </p:pic>
        <p:pic>
          <p:nvPicPr>
            <p:cNvPr id="381" name="Google Shape;381;p44"/>
            <p:cNvPicPr preferRelativeResize="0"/>
            <p:nvPr/>
          </p:nvPicPr>
          <p:blipFill rotWithShape="1">
            <a:blip r:embed="rId6">
              <a:alphaModFix/>
            </a:blip>
            <a:srcRect l="1" t="51840" r="42100" b="36605"/>
            <a:stretch/>
          </p:blipFill>
          <p:spPr>
            <a:xfrm>
              <a:off x="427707" y="1706218"/>
              <a:ext cx="6410415" cy="354497"/>
            </a:xfrm>
            <a:prstGeom prst="rect">
              <a:avLst/>
            </a:prstGeom>
            <a:noFill/>
            <a:ln>
              <a:noFill/>
            </a:ln>
          </p:spPr>
        </p:pic>
      </p:grpSp>
      <p:pic>
        <p:nvPicPr>
          <p:cNvPr id="382" name="Google Shape;382;p44"/>
          <p:cNvPicPr preferRelativeResize="0"/>
          <p:nvPr/>
        </p:nvPicPr>
        <p:blipFill rotWithShape="1">
          <a:blip r:embed="rId7">
            <a:alphaModFix/>
          </a:blip>
          <a:srcRect t="66475"/>
          <a:stretch/>
        </p:blipFill>
        <p:spPr>
          <a:xfrm>
            <a:off x="560229" y="4763633"/>
            <a:ext cx="11071541" cy="102861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5"/>
          <p:cNvSpPr txBox="1"/>
          <p:nvPr/>
        </p:nvSpPr>
        <p:spPr>
          <a:xfrm>
            <a:off x="175885" y="330096"/>
            <a:ext cx="6118578"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Garamond"/>
                <a:ea typeface="Garamond"/>
                <a:cs typeface="Garamond"/>
                <a:sym typeface="Garamond"/>
              </a:rPr>
              <a:t>b) What is the probability to get "HT" on two successive tosses (H: Head; T: Tail)? Calculate the  probability by  the HMM "forward" algorithm. </a:t>
            </a:r>
            <a:endParaRPr sz="2400">
              <a:solidFill>
                <a:schemeClr val="dk1"/>
              </a:solidFill>
              <a:latin typeface="Garamond"/>
              <a:ea typeface="Garamond"/>
              <a:cs typeface="Garamond"/>
              <a:sym typeface="Garamond"/>
            </a:endParaRPr>
          </a:p>
        </p:txBody>
      </p:sp>
      <p:pic>
        <p:nvPicPr>
          <p:cNvPr id="388" name="Google Shape;388;p45"/>
          <p:cNvPicPr preferRelativeResize="0"/>
          <p:nvPr/>
        </p:nvPicPr>
        <p:blipFill rotWithShape="1">
          <a:blip r:embed="rId3">
            <a:alphaModFix/>
          </a:blip>
          <a:srcRect r="4570"/>
          <a:stretch/>
        </p:blipFill>
        <p:spPr>
          <a:xfrm>
            <a:off x="6294463" y="442406"/>
            <a:ext cx="5637893" cy="2176038"/>
          </a:xfrm>
          <a:prstGeom prst="roundRect">
            <a:avLst>
              <a:gd name="adj" fmla="val 4167"/>
            </a:avLst>
          </a:prstGeom>
          <a:solidFill>
            <a:srgbClr val="FFFFFF"/>
          </a:solidFill>
          <a:ln w="76200" cap="sq" cmpd="sng">
            <a:solidFill>
              <a:srgbClr val="EAEAEA"/>
            </a:solidFill>
            <a:prstDash val="solid"/>
            <a:miter lim="800000"/>
            <a:headEnd type="none" w="sm" len="sm"/>
            <a:tailEnd type="none" w="sm" len="sm"/>
          </a:ln>
          <a:effectLst>
            <a:reflection stA="33000" endPos="28000" dist="5000" dir="5400000" sy="-100000" algn="bl" rotWithShape="0"/>
          </a:effectLst>
        </p:spPr>
      </p:pic>
      <p:sp>
        <p:nvSpPr>
          <p:cNvPr id="389" name="Google Shape;389;p45"/>
          <p:cNvSpPr txBox="1"/>
          <p:nvPr/>
        </p:nvSpPr>
        <p:spPr>
          <a:xfrm>
            <a:off x="476954" y="2370667"/>
            <a:ext cx="8667045"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C00000"/>
                </a:solidFill>
                <a:latin typeface="Garamond"/>
                <a:ea typeface="Garamond"/>
                <a:cs typeface="Garamond"/>
                <a:sym typeface="Garamond"/>
              </a:rPr>
              <a:t>Solution : HMM ”forward” algorithm. </a:t>
            </a:r>
            <a:endParaRPr/>
          </a:p>
          <a:p>
            <a:pPr marL="0" marR="0" lvl="0" indent="0" algn="l" rtl="0">
              <a:spcBef>
                <a:spcPts val="0"/>
              </a:spcBef>
              <a:spcAft>
                <a:spcPts val="0"/>
              </a:spcAft>
              <a:buNone/>
            </a:pPr>
            <a:r>
              <a:rPr lang="en-US" sz="1800" b="1">
                <a:solidFill>
                  <a:srgbClr val="C00000"/>
                </a:solidFill>
                <a:latin typeface="Garamond"/>
                <a:ea typeface="Garamond"/>
                <a:cs typeface="Garamond"/>
                <a:sym typeface="Garamond"/>
              </a:rPr>
              <a:t>A1 = πA×P(O1 |A) = 0.5×0.7 = 0.35 </a:t>
            </a:r>
            <a:endParaRPr/>
          </a:p>
          <a:p>
            <a:pPr marL="0" marR="0" lvl="0" indent="0" algn="l" rtl="0">
              <a:spcBef>
                <a:spcPts val="0"/>
              </a:spcBef>
              <a:spcAft>
                <a:spcPts val="0"/>
              </a:spcAft>
              <a:buNone/>
            </a:pPr>
            <a:r>
              <a:rPr lang="en-US" sz="1800" b="1">
                <a:solidFill>
                  <a:srgbClr val="C00000"/>
                </a:solidFill>
                <a:latin typeface="Garamond"/>
                <a:ea typeface="Garamond"/>
                <a:cs typeface="Garamond"/>
                <a:sym typeface="Garamond"/>
              </a:rPr>
              <a:t>B1 = πB×P(O1 |B) = 0.5×0.4 = 0.2 </a:t>
            </a:r>
            <a:endParaRPr/>
          </a:p>
        </p:txBody>
      </p:sp>
      <p:sp>
        <p:nvSpPr>
          <p:cNvPr id="390" name="Google Shape;390;p45"/>
          <p:cNvSpPr txBox="1"/>
          <p:nvPr/>
        </p:nvSpPr>
        <p:spPr>
          <a:xfrm>
            <a:off x="476954" y="3564004"/>
            <a:ext cx="8125179"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C00000"/>
                </a:solidFill>
                <a:latin typeface="Garamond"/>
                <a:ea typeface="Garamond"/>
                <a:cs typeface="Garamond"/>
                <a:sym typeface="Garamond"/>
              </a:rPr>
              <a:t>A2 = [A1 × τAA + B1 × τBA]×P(O2 |A) = (0.35×0.4+0.2×0.2)×0.3 = 0.054 </a:t>
            </a:r>
            <a:endParaRPr/>
          </a:p>
          <a:p>
            <a:pPr marL="0" marR="0" lvl="0" indent="0" algn="l" rtl="0">
              <a:spcBef>
                <a:spcPts val="0"/>
              </a:spcBef>
              <a:spcAft>
                <a:spcPts val="0"/>
              </a:spcAft>
              <a:buNone/>
            </a:pPr>
            <a:r>
              <a:rPr lang="en-US" sz="1800" b="1">
                <a:solidFill>
                  <a:srgbClr val="C00000"/>
                </a:solidFill>
                <a:latin typeface="Garamond"/>
                <a:ea typeface="Garamond"/>
                <a:cs typeface="Garamond"/>
                <a:sym typeface="Garamond"/>
              </a:rPr>
              <a:t>B2 = [A1 × τAB + B1 × τBB]×P(O2 |B) = (0.35×0.6+0.2×0.8)×0.6 = 0.222 </a:t>
            </a:r>
            <a:endParaRPr/>
          </a:p>
        </p:txBody>
      </p:sp>
      <p:sp>
        <p:nvSpPr>
          <p:cNvPr id="391" name="Google Shape;391;p45"/>
          <p:cNvSpPr txBox="1"/>
          <p:nvPr/>
        </p:nvSpPr>
        <p:spPr>
          <a:xfrm>
            <a:off x="476954" y="4546705"/>
            <a:ext cx="610164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C00000"/>
                </a:solidFill>
                <a:latin typeface="Garamond"/>
                <a:ea typeface="Garamond"/>
                <a:cs typeface="Garamond"/>
                <a:sym typeface="Garamond"/>
              </a:rPr>
              <a:t>Prob{HT} = A2 + B2 = 0.054 + 0.222 = 0.276</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pic>
        <p:nvPicPr>
          <p:cNvPr id="396" name="Google Shape;396;p46"/>
          <p:cNvPicPr preferRelativeResize="0"/>
          <p:nvPr/>
        </p:nvPicPr>
        <p:blipFill rotWithShape="1">
          <a:blip r:embed="rId3">
            <a:alphaModFix/>
          </a:blip>
          <a:srcRect/>
          <a:stretch/>
        </p:blipFill>
        <p:spPr>
          <a:xfrm>
            <a:off x="220077" y="884865"/>
            <a:ext cx="6446067" cy="3349782"/>
          </a:xfrm>
          <a:prstGeom prst="rect">
            <a:avLst/>
          </a:prstGeom>
          <a:noFill/>
          <a:ln>
            <a:noFill/>
          </a:ln>
        </p:spPr>
      </p:pic>
      <p:sp>
        <p:nvSpPr>
          <p:cNvPr id="397" name="Google Shape;397;p46"/>
          <p:cNvSpPr txBox="1"/>
          <p:nvPr/>
        </p:nvSpPr>
        <p:spPr>
          <a:xfrm>
            <a:off x="592611" y="391068"/>
            <a:ext cx="178364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Garamond"/>
                <a:ea typeface="Garamond"/>
                <a:cs typeface="Garamond"/>
                <a:sym typeface="Garamond"/>
              </a:rPr>
              <a:t>Example </a:t>
            </a:r>
            <a:endParaRPr sz="1800">
              <a:solidFill>
                <a:schemeClr val="dk1"/>
              </a:solidFill>
              <a:latin typeface="Garamond"/>
              <a:ea typeface="Garamond"/>
              <a:cs typeface="Garamond"/>
              <a:sym typeface="Garamon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pic>
        <p:nvPicPr>
          <p:cNvPr id="402" name="Google Shape;402;p47"/>
          <p:cNvPicPr preferRelativeResize="0"/>
          <p:nvPr/>
        </p:nvPicPr>
        <p:blipFill rotWithShape="1">
          <a:blip r:embed="rId3">
            <a:alphaModFix/>
          </a:blip>
          <a:srcRect r="8272"/>
          <a:stretch/>
        </p:blipFill>
        <p:spPr>
          <a:xfrm>
            <a:off x="556620" y="400057"/>
            <a:ext cx="6148760" cy="4950876"/>
          </a:xfrm>
          <a:prstGeom prst="rect">
            <a:avLst/>
          </a:prstGeom>
          <a:noFill/>
          <a:ln>
            <a:noFill/>
          </a:ln>
        </p:spPr>
      </p:pic>
      <p:pic>
        <p:nvPicPr>
          <p:cNvPr id="403" name="Google Shape;403;p47"/>
          <p:cNvPicPr preferRelativeResize="0"/>
          <p:nvPr/>
        </p:nvPicPr>
        <p:blipFill rotWithShape="1">
          <a:blip r:embed="rId4">
            <a:alphaModFix/>
          </a:blip>
          <a:srcRect r="15186" b="26479"/>
          <a:stretch/>
        </p:blipFill>
        <p:spPr>
          <a:xfrm>
            <a:off x="7337559" y="400057"/>
            <a:ext cx="4470620" cy="1541632"/>
          </a:xfrm>
          <a:prstGeom prst="rect">
            <a:avLst/>
          </a:prstGeom>
          <a:solidFill>
            <a:srgbClr val="ECECEC"/>
          </a:solidFill>
          <a:ln w="190500" cap="rnd" cmpd="sng">
            <a:solidFill>
              <a:srgbClr val="FFFFFF"/>
            </a:solidFill>
            <a:prstDash val="solid"/>
            <a:round/>
            <a:headEnd type="none" w="sm" len="sm"/>
            <a:tailEnd type="none" w="sm" len="sm"/>
          </a:ln>
          <a:effectLst>
            <a:outerShdw blurRad="50000" algn="tl" rotWithShape="0">
              <a:srgbClr val="000000">
                <a:alpha val="40784"/>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8"/>
          <p:cNvSpPr txBox="1">
            <a:spLocks noGrp="1"/>
          </p:cNvSpPr>
          <p:nvPr>
            <p:ph type="title"/>
          </p:nvPr>
        </p:nvSpPr>
        <p:spPr>
          <a:xfrm>
            <a:off x="1097280" y="2404872"/>
            <a:ext cx="10058400" cy="192024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FF0000"/>
              </a:buClr>
              <a:buSzPts val="8000"/>
              <a:buFont typeface="Garamond"/>
              <a:buNone/>
            </a:pPr>
            <a:r>
              <a:rPr lang="en-US" sz="8000">
                <a:solidFill>
                  <a:srgbClr val="FF0000"/>
                </a:solidFill>
              </a:rPr>
              <a:t>Problem 2: Decoding</a:t>
            </a:r>
            <a:endParaRPr b="1"/>
          </a:p>
        </p:txBody>
      </p:sp>
      <p:sp>
        <p:nvSpPr>
          <p:cNvPr id="409" name="Google Shape;409;p48"/>
          <p:cNvSpPr txBox="1">
            <a:spLocks noGrp="1"/>
          </p:cNvSpPr>
          <p:nvPr>
            <p:ph type="body" idx="1"/>
          </p:nvPr>
        </p:nvSpPr>
        <p:spPr>
          <a:xfrm>
            <a:off x="1097280" y="4453128"/>
            <a:ext cx="10058400" cy="1143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49"/>
          <p:cNvSpPr txBox="1"/>
          <p:nvPr/>
        </p:nvSpPr>
        <p:spPr>
          <a:xfrm>
            <a:off x="181603" y="1271889"/>
            <a:ext cx="11178851" cy="193899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a:solidFill>
                  <a:schemeClr val="dk1"/>
                </a:solidFill>
                <a:latin typeface="Garamond"/>
                <a:ea typeface="Garamond"/>
                <a:cs typeface="Garamond"/>
                <a:sym typeface="Garamond"/>
              </a:rPr>
              <a:t>For any model, such as an HMM, that contains hidden variables, </a:t>
            </a:r>
            <a:r>
              <a:rPr lang="en-US" sz="2400" b="1">
                <a:solidFill>
                  <a:srgbClr val="C00000"/>
                </a:solidFill>
                <a:latin typeface="Garamond"/>
                <a:ea typeface="Garamond"/>
                <a:cs typeface="Garamond"/>
                <a:sym typeface="Garamond"/>
              </a:rPr>
              <a:t>the task of determining which sequence of variables is the underlying source of some sequence of observations is called the decoding task.</a:t>
            </a:r>
            <a:endParaRPr/>
          </a:p>
          <a:p>
            <a:pPr marL="0" marR="0" lvl="0" indent="0" algn="just" rtl="0">
              <a:spcBef>
                <a:spcPts val="0"/>
              </a:spcBef>
              <a:spcAft>
                <a:spcPts val="0"/>
              </a:spcAft>
              <a:buNone/>
            </a:pPr>
            <a:r>
              <a:rPr lang="en-US" sz="2400">
                <a:solidFill>
                  <a:schemeClr val="dk1"/>
                </a:solidFill>
                <a:latin typeface="Garamond"/>
                <a:ea typeface="Garamond"/>
                <a:cs typeface="Garamond"/>
                <a:sym typeface="Garamond"/>
              </a:rPr>
              <a:t>• In the ice-cream domain, given a sequence of ice-cream observations 3 1 3 and an HMM, </a:t>
            </a:r>
            <a:r>
              <a:rPr lang="en-US" sz="2400" b="1">
                <a:solidFill>
                  <a:srgbClr val="C00000"/>
                </a:solidFill>
                <a:latin typeface="Garamond"/>
                <a:ea typeface="Garamond"/>
                <a:cs typeface="Garamond"/>
                <a:sym typeface="Garamond"/>
              </a:rPr>
              <a:t>the task of the decoder is to find the best hidden weather sequence </a:t>
            </a:r>
            <a:r>
              <a:rPr lang="en-US" sz="2400">
                <a:solidFill>
                  <a:schemeClr val="dk1"/>
                </a:solidFill>
                <a:latin typeface="Garamond"/>
                <a:ea typeface="Garamond"/>
                <a:cs typeface="Garamond"/>
                <a:sym typeface="Garamond"/>
              </a:rPr>
              <a:t>(H H H).</a:t>
            </a:r>
            <a:endParaRPr sz="2400">
              <a:solidFill>
                <a:schemeClr val="dk1"/>
              </a:solidFill>
              <a:latin typeface="Garamond"/>
              <a:ea typeface="Garamond"/>
              <a:cs typeface="Garamond"/>
              <a:sym typeface="Garamond"/>
            </a:endParaRPr>
          </a:p>
        </p:txBody>
      </p:sp>
      <p:sp>
        <p:nvSpPr>
          <p:cNvPr id="415" name="Google Shape;415;p49"/>
          <p:cNvSpPr txBox="1"/>
          <p:nvPr/>
        </p:nvSpPr>
        <p:spPr>
          <a:xfrm>
            <a:off x="350540" y="430115"/>
            <a:ext cx="850191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rgbClr val="FF0000"/>
                </a:solidFill>
                <a:latin typeface="Garamond"/>
                <a:ea typeface="Garamond"/>
                <a:cs typeface="Garamond"/>
                <a:sym typeface="Garamond"/>
              </a:rPr>
              <a:t>Decoding : -The Viterbi Algorithm</a:t>
            </a:r>
            <a:endParaRPr/>
          </a:p>
        </p:txBody>
      </p:sp>
      <p:sp>
        <p:nvSpPr>
          <p:cNvPr id="416" name="Google Shape;416;p49"/>
          <p:cNvSpPr txBox="1"/>
          <p:nvPr/>
        </p:nvSpPr>
        <p:spPr>
          <a:xfrm>
            <a:off x="280354" y="3429000"/>
            <a:ext cx="11631291"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i="0" u="none" strike="noStrike">
                <a:solidFill>
                  <a:srgbClr val="021127"/>
                </a:solidFill>
                <a:latin typeface="Garamond"/>
                <a:ea typeface="Garamond"/>
                <a:cs typeface="Garamond"/>
                <a:sym typeface="Garamond"/>
              </a:rPr>
              <a:t>Decoding Task : Given an observation sequence O = { o1, o2, o3, .. oT},and a model , how do we find the best sequence of states q = { q1, q2, q3, .. qT } which maximizes P(O,q| 𝜆 )?</a:t>
            </a:r>
            <a:endParaRPr sz="2800" b="1">
              <a:solidFill>
                <a:srgbClr val="021127"/>
              </a:solidFill>
              <a:latin typeface="Garamond"/>
              <a:ea typeface="Garamond"/>
              <a:cs typeface="Garamond"/>
              <a:sym typeface="Garamond"/>
            </a:endParaRPr>
          </a:p>
        </p:txBody>
      </p:sp>
      <p:sp>
        <p:nvSpPr>
          <p:cNvPr id="417" name="Google Shape;417;p49"/>
          <p:cNvSpPr txBox="1"/>
          <p:nvPr/>
        </p:nvSpPr>
        <p:spPr>
          <a:xfrm>
            <a:off x="280354" y="5151382"/>
            <a:ext cx="11631291" cy="830997"/>
          </a:xfrm>
          <a:prstGeom prst="rect">
            <a:avLst/>
          </a:prstGeom>
          <a:blipFill rotWithShape="1">
            <a:blip r:embed="rId3">
              <a:alphaModFix/>
            </a:blip>
            <a:stretch>
              <a:fillRect l="-838" t="-5881" r="-785" b="-1617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Garamond"/>
                <a:ea typeface="Garamond"/>
                <a:cs typeface="Garamond"/>
                <a:sym typeface="Garamond"/>
              </a:rPr>
              <a:t>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50"/>
          <p:cNvSpPr txBox="1"/>
          <p:nvPr/>
        </p:nvSpPr>
        <p:spPr>
          <a:xfrm>
            <a:off x="330434" y="2843546"/>
            <a:ext cx="10302274" cy="523220"/>
          </a:xfrm>
          <a:prstGeom prst="rect">
            <a:avLst/>
          </a:prstGeom>
          <a:blipFill rotWithShape="1">
            <a:blip r:embed="rId3">
              <a:alphaModFix/>
            </a:blip>
            <a:stretch>
              <a:fillRect l="-1182" t="-11627" b="-3139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Garamond"/>
                <a:ea typeface="Garamond"/>
                <a:cs typeface="Garamond"/>
                <a:sym typeface="Garamond"/>
              </a:rPr>
              <a:t> </a:t>
            </a:r>
            <a:endParaRPr/>
          </a:p>
        </p:txBody>
      </p:sp>
      <p:sp>
        <p:nvSpPr>
          <p:cNvPr id="423" name="Google Shape;423;p50"/>
          <p:cNvSpPr txBox="1"/>
          <p:nvPr/>
        </p:nvSpPr>
        <p:spPr>
          <a:xfrm>
            <a:off x="2002140" y="2067830"/>
            <a:ext cx="7406708" cy="523798"/>
          </a:xfrm>
          <a:prstGeom prst="rect">
            <a:avLst/>
          </a:prstGeom>
          <a:blipFill rotWithShape="1">
            <a:blip r:embed="rId4">
              <a:alphaModFix/>
            </a:blip>
            <a:stretch>
              <a:fillRect l="-1068" b="-1743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Garamond"/>
                <a:ea typeface="Garamond"/>
                <a:cs typeface="Garamond"/>
                <a:sym typeface="Garamond"/>
              </a:rPr>
              <a:t> </a:t>
            </a:r>
            <a:endParaRPr/>
          </a:p>
        </p:txBody>
      </p:sp>
      <p:sp>
        <p:nvSpPr>
          <p:cNvPr id="424" name="Google Shape;424;p50"/>
          <p:cNvSpPr txBox="1"/>
          <p:nvPr/>
        </p:nvSpPr>
        <p:spPr>
          <a:xfrm>
            <a:off x="2238698" y="3498334"/>
            <a:ext cx="5432064" cy="576120"/>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Garamond"/>
                <a:ea typeface="Garamond"/>
                <a:cs typeface="Garamond"/>
                <a:sym typeface="Garamond"/>
              </a:rPr>
              <a:t> </a:t>
            </a:r>
            <a:endParaRPr/>
          </a:p>
        </p:txBody>
      </p:sp>
      <p:sp>
        <p:nvSpPr>
          <p:cNvPr id="425" name="Google Shape;425;p50"/>
          <p:cNvSpPr txBox="1"/>
          <p:nvPr/>
        </p:nvSpPr>
        <p:spPr>
          <a:xfrm>
            <a:off x="32694" y="452844"/>
            <a:ext cx="11557635" cy="1384995"/>
          </a:xfrm>
          <a:prstGeom prst="rect">
            <a:avLst/>
          </a:prstGeom>
          <a:blipFill rotWithShape="1">
            <a:blip r:embed="rId6">
              <a:alphaModFix/>
            </a:blip>
            <a:stretch>
              <a:fillRect l="-948" t="-4404" b="-1145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Garamond"/>
                <a:ea typeface="Garamond"/>
                <a:cs typeface="Garamond"/>
                <a:sym typeface="Garamond"/>
              </a:rPr>
              <a:t> </a:t>
            </a:r>
            <a:endParaRPr/>
          </a:p>
        </p:txBody>
      </p:sp>
      <p:pic>
        <p:nvPicPr>
          <p:cNvPr id="426" name="Google Shape;426;p50"/>
          <p:cNvPicPr preferRelativeResize="0"/>
          <p:nvPr/>
        </p:nvPicPr>
        <p:blipFill rotWithShape="1">
          <a:blip r:embed="rId7">
            <a:alphaModFix/>
          </a:blip>
          <a:srcRect/>
          <a:stretch/>
        </p:blipFill>
        <p:spPr>
          <a:xfrm>
            <a:off x="652641" y="4665124"/>
            <a:ext cx="9339498" cy="144098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pic>
        <p:nvPicPr>
          <p:cNvPr id="431" name="Google Shape;431;p51"/>
          <p:cNvPicPr preferRelativeResize="0"/>
          <p:nvPr/>
        </p:nvPicPr>
        <p:blipFill rotWithShape="1">
          <a:blip r:embed="rId3">
            <a:alphaModFix/>
          </a:blip>
          <a:srcRect l="1702" t="7965" r="3474"/>
          <a:stretch/>
        </p:blipFill>
        <p:spPr>
          <a:xfrm>
            <a:off x="54772" y="1134064"/>
            <a:ext cx="8446651" cy="4007780"/>
          </a:xfrm>
          <a:prstGeom prst="rect">
            <a:avLst/>
          </a:prstGeom>
          <a:noFill/>
          <a:ln>
            <a:noFill/>
          </a:ln>
        </p:spPr>
      </p:pic>
      <p:sp>
        <p:nvSpPr>
          <p:cNvPr id="432" name="Google Shape;432;p51"/>
          <p:cNvSpPr txBox="1"/>
          <p:nvPr/>
        </p:nvSpPr>
        <p:spPr>
          <a:xfrm>
            <a:off x="410818" y="340958"/>
            <a:ext cx="1144987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C00000"/>
                </a:solidFill>
                <a:latin typeface="Garamond"/>
                <a:ea typeface="Garamond"/>
                <a:cs typeface="Garamond"/>
                <a:sym typeface="Garamond"/>
              </a:rPr>
              <a:t>Viterbi trellis </a:t>
            </a:r>
            <a:r>
              <a:rPr lang="en-US" sz="2400">
                <a:solidFill>
                  <a:schemeClr val="dk1"/>
                </a:solidFill>
                <a:latin typeface="Garamond"/>
                <a:ea typeface="Garamond"/>
                <a:cs typeface="Garamond"/>
                <a:sym typeface="Garamond"/>
              </a:rPr>
              <a:t>for computing the best hidden state sequence for the observation sequence 3 1 3.</a:t>
            </a:r>
            <a:endParaRPr sz="2400">
              <a:solidFill>
                <a:schemeClr val="dk1"/>
              </a:solidFill>
              <a:latin typeface="Garamond"/>
              <a:ea typeface="Garamond"/>
              <a:cs typeface="Garamond"/>
              <a:sym typeface="Garamond"/>
            </a:endParaRPr>
          </a:p>
        </p:txBody>
      </p:sp>
      <p:pic>
        <p:nvPicPr>
          <p:cNvPr id="433" name="Google Shape;433;p51"/>
          <p:cNvPicPr preferRelativeResize="0"/>
          <p:nvPr/>
        </p:nvPicPr>
        <p:blipFill rotWithShape="1">
          <a:blip r:embed="rId4">
            <a:alphaModFix/>
          </a:blip>
          <a:srcRect l="22260" t="28681" r="7780" b="19693"/>
          <a:stretch/>
        </p:blipFill>
        <p:spPr>
          <a:xfrm>
            <a:off x="8753061" y="897686"/>
            <a:ext cx="3384167" cy="1951532"/>
          </a:xfrm>
          <a:prstGeom prst="rect">
            <a:avLst/>
          </a:prstGeom>
          <a:noFill/>
          <a:ln w="190500" cap="sq" cmpd="sng">
            <a:solidFill>
              <a:srgbClr val="C8C6BD"/>
            </a:solidFill>
            <a:prstDash val="solid"/>
            <a:miter lim="800000"/>
            <a:headEnd type="none" w="sm" len="sm"/>
            <a:tailEnd type="none" w="sm" len="sm"/>
          </a:ln>
          <a:effectLst>
            <a:outerShdw blurRad="254000" algn="bl" rotWithShape="0">
              <a:srgbClr val="000000">
                <a:alpha val="42745"/>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Garamond"/>
              <a:buNone/>
            </a:pPr>
            <a:r>
              <a:rPr lang="en-US"/>
              <a:t>Markov Property</a:t>
            </a:r>
            <a:endParaRPr/>
          </a:p>
        </p:txBody>
      </p:sp>
      <p:sp>
        <p:nvSpPr>
          <p:cNvPr id="124" name="Google Shape;124;p16"/>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177800" algn="l" rtl="0">
              <a:lnSpc>
                <a:spcPct val="90000"/>
              </a:lnSpc>
              <a:spcBef>
                <a:spcPts val="0"/>
              </a:spcBef>
              <a:spcAft>
                <a:spcPts val="0"/>
              </a:spcAft>
              <a:buSzPts val="2800"/>
              <a:buChar char=" "/>
            </a:pPr>
            <a:r>
              <a:rPr lang="en-US" sz="2800"/>
              <a:t>Markov Property : The Current state of the system depends only on the previous state of the system</a:t>
            </a:r>
            <a:endParaRPr/>
          </a:p>
          <a:p>
            <a:pPr marL="91440" lvl="0" indent="0" algn="l" rtl="0">
              <a:lnSpc>
                <a:spcPct val="90000"/>
              </a:lnSpc>
              <a:spcBef>
                <a:spcPts val="1400"/>
              </a:spcBef>
              <a:spcAft>
                <a:spcPts val="0"/>
              </a:spcAft>
              <a:buSzPts val="2800"/>
              <a:buNone/>
            </a:pPr>
            <a:endParaRPr sz="2800"/>
          </a:p>
          <a:p>
            <a:pPr marL="91440" lvl="0" indent="-177800" algn="l" rtl="0">
              <a:lnSpc>
                <a:spcPct val="90000"/>
              </a:lnSpc>
              <a:spcBef>
                <a:spcPts val="1400"/>
              </a:spcBef>
              <a:spcAft>
                <a:spcPts val="0"/>
              </a:spcAft>
              <a:buSzPts val="2800"/>
              <a:buChar char=" "/>
            </a:pPr>
            <a:r>
              <a:rPr lang="en-US" sz="2800"/>
              <a:t>The State of the system at Time [ T+1 ] depends on the state of the system at time T.</a:t>
            </a:r>
            <a:endParaRPr/>
          </a:p>
          <a:p>
            <a:pPr marL="91440" lvl="0" indent="0" algn="l" rtl="0">
              <a:lnSpc>
                <a:spcPct val="90000"/>
              </a:lnSpc>
              <a:spcBef>
                <a:spcPts val="1400"/>
              </a:spcBef>
              <a:spcAft>
                <a:spcPts val="0"/>
              </a:spcAft>
              <a:buSzPts val="2000"/>
              <a:buNone/>
            </a:pPr>
            <a:endParaRPr/>
          </a:p>
          <a:p>
            <a:pPr marL="91440" lvl="0" indent="-127000" algn="l" rtl="0">
              <a:lnSpc>
                <a:spcPct val="90000"/>
              </a:lnSpc>
              <a:spcBef>
                <a:spcPts val="1400"/>
              </a:spcBef>
              <a:spcAft>
                <a:spcPts val="0"/>
              </a:spcAft>
              <a:buSzPts val="2000"/>
              <a:buChar char=" "/>
            </a:pPr>
            <a:r>
              <a:rPr lang="en-US"/>
              <a:t> </a:t>
            </a:r>
            <a:endParaRPr/>
          </a:p>
        </p:txBody>
      </p:sp>
      <p:sp>
        <p:nvSpPr>
          <p:cNvPr id="125" name="Google Shape;125;p16"/>
          <p:cNvSpPr/>
          <p:nvPr/>
        </p:nvSpPr>
        <p:spPr>
          <a:xfrm>
            <a:off x="2057401" y="4800600"/>
            <a:ext cx="668383" cy="762000"/>
          </a:xfrm>
          <a:prstGeom prst="ellipse">
            <a:avLst/>
          </a:prstGeom>
          <a:solidFill>
            <a:srgbClr val="FF9966"/>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0" i="0" u="none" strike="noStrike" cap="none">
                <a:solidFill>
                  <a:schemeClr val="dk1"/>
                </a:solidFill>
                <a:latin typeface="Times New Roman"/>
                <a:ea typeface="Times New Roman"/>
                <a:cs typeface="Times New Roman"/>
                <a:sym typeface="Times New Roman"/>
              </a:rPr>
              <a:t>X</a:t>
            </a:r>
            <a:r>
              <a:rPr lang="en-US" sz="2400" b="0" i="0" u="none" strike="noStrike" cap="none" baseline="-25000">
                <a:solidFill>
                  <a:srgbClr val="000099"/>
                </a:solidFill>
                <a:latin typeface="Times New Roman"/>
                <a:ea typeface="Times New Roman"/>
                <a:cs typeface="Times New Roman"/>
                <a:sym typeface="Times New Roman"/>
              </a:rPr>
              <a:t>t=1</a:t>
            </a:r>
            <a:endParaRPr/>
          </a:p>
        </p:txBody>
      </p:sp>
      <p:sp>
        <p:nvSpPr>
          <p:cNvPr id="126" name="Google Shape;126;p16"/>
          <p:cNvSpPr/>
          <p:nvPr/>
        </p:nvSpPr>
        <p:spPr>
          <a:xfrm>
            <a:off x="3352801" y="4800600"/>
            <a:ext cx="668383" cy="706664"/>
          </a:xfrm>
          <a:prstGeom prst="ellipse">
            <a:avLst/>
          </a:prstGeom>
          <a:solidFill>
            <a:srgbClr val="FF9966"/>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0" i="0" u="none" strike="noStrike" cap="none">
                <a:solidFill>
                  <a:schemeClr val="dk1"/>
                </a:solidFill>
                <a:latin typeface="Times New Roman"/>
                <a:ea typeface="Times New Roman"/>
                <a:cs typeface="Times New Roman"/>
                <a:sym typeface="Times New Roman"/>
              </a:rPr>
              <a:t>X</a:t>
            </a:r>
            <a:r>
              <a:rPr lang="en-US" sz="2400" b="0" i="0" u="none" strike="noStrike" cap="none" baseline="-25000">
                <a:solidFill>
                  <a:srgbClr val="000099"/>
                </a:solidFill>
                <a:latin typeface="Times New Roman"/>
                <a:ea typeface="Times New Roman"/>
                <a:cs typeface="Times New Roman"/>
                <a:sym typeface="Times New Roman"/>
              </a:rPr>
              <a:t>t=2</a:t>
            </a:r>
            <a:endParaRPr/>
          </a:p>
        </p:txBody>
      </p:sp>
      <p:sp>
        <p:nvSpPr>
          <p:cNvPr id="127" name="Google Shape;127;p16"/>
          <p:cNvSpPr/>
          <p:nvPr/>
        </p:nvSpPr>
        <p:spPr>
          <a:xfrm>
            <a:off x="4876801" y="4800600"/>
            <a:ext cx="668383" cy="706664"/>
          </a:xfrm>
          <a:prstGeom prst="ellipse">
            <a:avLst/>
          </a:prstGeom>
          <a:solidFill>
            <a:srgbClr val="FF9966"/>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0" i="0" u="none" strike="noStrike" cap="none">
                <a:solidFill>
                  <a:schemeClr val="dk1"/>
                </a:solidFill>
                <a:latin typeface="Times New Roman"/>
                <a:ea typeface="Times New Roman"/>
                <a:cs typeface="Times New Roman"/>
                <a:sym typeface="Times New Roman"/>
              </a:rPr>
              <a:t>X</a:t>
            </a:r>
            <a:r>
              <a:rPr lang="en-US" sz="2400" b="0" i="0" u="none" strike="noStrike" cap="none" baseline="-25000">
                <a:solidFill>
                  <a:srgbClr val="000099"/>
                </a:solidFill>
                <a:latin typeface="Times New Roman"/>
                <a:ea typeface="Times New Roman"/>
                <a:cs typeface="Times New Roman"/>
                <a:sym typeface="Times New Roman"/>
              </a:rPr>
              <a:t>t=3</a:t>
            </a:r>
            <a:endParaRPr/>
          </a:p>
        </p:txBody>
      </p:sp>
      <p:sp>
        <p:nvSpPr>
          <p:cNvPr id="128" name="Google Shape;128;p16"/>
          <p:cNvSpPr/>
          <p:nvPr/>
        </p:nvSpPr>
        <p:spPr>
          <a:xfrm>
            <a:off x="6324601" y="4800600"/>
            <a:ext cx="668383" cy="706664"/>
          </a:xfrm>
          <a:prstGeom prst="ellipse">
            <a:avLst/>
          </a:prstGeom>
          <a:solidFill>
            <a:srgbClr val="FF9966"/>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0" i="0" u="none" strike="noStrike" cap="none">
                <a:solidFill>
                  <a:schemeClr val="dk1"/>
                </a:solidFill>
                <a:latin typeface="Times New Roman"/>
                <a:ea typeface="Times New Roman"/>
                <a:cs typeface="Times New Roman"/>
                <a:sym typeface="Times New Roman"/>
              </a:rPr>
              <a:t>X</a:t>
            </a:r>
            <a:r>
              <a:rPr lang="en-US" sz="2400" b="0" i="0" u="none" strike="noStrike" cap="none" baseline="-25000">
                <a:solidFill>
                  <a:srgbClr val="000099"/>
                </a:solidFill>
                <a:latin typeface="Times New Roman"/>
                <a:ea typeface="Times New Roman"/>
                <a:cs typeface="Times New Roman"/>
                <a:sym typeface="Times New Roman"/>
              </a:rPr>
              <a:t>t=4</a:t>
            </a:r>
            <a:endParaRPr/>
          </a:p>
        </p:txBody>
      </p:sp>
      <p:sp>
        <p:nvSpPr>
          <p:cNvPr id="129" name="Google Shape;129;p16"/>
          <p:cNvSpPr/>
          <p:nvPr/>
        </p:nvSpPr>
        <p:spPr>
          <a:xfrm>
            <a:off x="8001001" y="4800600"/>
            <a:ext cx="668383" cy="706664"/>
          </a:xfrm>
          <a:prstGeom prst="ellipse">
            <a:avLst/>
          </a:prstGeom>
          <a:solidFill>
            <a:srgbClr val="FF9966"/>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0" i="0" u="none" strike="noStrike" cap="none">
                <a:solidFill>
                  <a:schemeClr val="dk1"/>
                </a:solidFill>
                <a:latin typeface="Times New Roman"/>
                <a:ea typeface="Times New Roman"/>
                <a:cs typeface="Times New Roman"/>
                <a:sym typeface="Times New Roman"/>
              </a:rPr>
              <a:t>X</a:t>
            </a:r>
            <a:r>
              <a:rPr lang="en-US" sz="2400" b="0" i="0" u="none" strike="noStrike" cap="none" baseline="-25000">
                <a:solidFill>
                  <a:srgbClr val="000099"/>
                </a:solidFill>
                <a:latin typeface="Times New Roman"/>
                <a:ea typeface="Times New Roman"/>
                <a:cs typeface="Times New Roman"/>
                <a:sym typeface="Times New Roman"/>
              </a:rPr>
              <a:t>t=5</a:t>
            </a:r>
            <a:endParaRPr/>
          </a:p>
        </p:txBody>
      </p:sp>
      <p:cxnSp>
        <p:nvCxnSpPr>
          <p:cNvPr id="130" name="Google Shape;130;p16"/>
          <p:cNvCxnSpPr/>
          <p:nvPr/>
        </p:nvCxnSpPr>
        <p:spPr>
          <a:xfrm rot="10800000" flipH="1">
            <a:off x="2362200" y="4800603"/>
            <a:ext cx="1354500" cy="15900"/>
          </a:xfrm>
          <a:prstGeom prst="curvedConnector3">
            <a:avLst>
              <a:gd name="adj1" fmla="val 0"/>
            </a:avLst>
          </a:prstGeom>
          <a:noFill/>
          <a:ln w="25400" cap="flat" cmpd="sng">
            <a:solidFill>
              <a:schemeClr val="dk1"/>
            </a:solidFill>
            <a:prstDash val="solid"/>
            <a:round/>
            <a:headEnd type="none" w="med" len="med"/>
            <a:tailEnd type="triangle" w="med" len="med"/>
          </a:ln>
        </p:spPr>
      </p:cxnSp>
      <p:cxnSp>
        <p:nvCxnSpPr>
          <p:cNvPr id="131" name="Google Shape;131;p16"/>
          <p:cNvCxnSpPr/>
          <p:nvPr/>
        </p:nvCxnSpPr>
        <p:spPr>
          <a:xfrm rot="10800000" flipH="1">
            <a:off x="3810001" y="4800603"/>
            <a:ext cx="1354500" cy="15900"/>
          </a:xfrm>
          <a:prstGeom prst="curvedConnector3">
            <a:avLst>
              <a:gd name="adj1" fmla="val 0"/>
            </a:avLst>
          </a:prstGeom>
          <a:noFill/>
          <a:ln w="25400" cap="flat" cmpd="sng">
            <a:solidFill>
              <a:schemeClr val="dk1"/>
            </a:solidFill>
            <a:prstDash val="solid"/>
            <a:round/>
            <a:headEnd type="none" w="med" len="med"/>
            <a:tailEnd type="triangle" w="med" len="med"/>
          </a:ln>
        </p:spPr>
      </p:cxnSp>
      <p:cxnSp>
        <p:nvCxnSpPr>
          <p:cNvPr id="132" name="Google Shape;132;p16"/>
          <p:cNvCxnSpPr/>
          <p:nvPr/>
        </p:nvCxnSpPr>
        <p:spPr>
          <a:xfrm rot="10800000" flipH="1">
            <a:off x="6858001" y="4876803"/>
            <a:ext cx="1354500" cy="15900"/>
          </a:xfrm>
          <a:prstGeom prst="curvedConnector3">
            <a:avLst>
              <a:gd name="adj1" fmla="val 0"/>
            </a:avLst>
          </a:prstGeom>
          <a:noFill/>
          <a:ln w="25400" cap="flat" cmpd="sng">
            <a:solidFill>
              <a:schemeClr val="dk1"/>
            </a:solidFill>
            <a:prstDash val="solid"/>
            <a:round/>
            <a:headEnd type="none" w="med" len="med"/>
            <a:tailEnd type="triangle" w="med" len="med"/>
          </a:ln>
        </p:spPr>
      </p:cxnSp>
      <p:cxnSp>
        <p:nvCxnSpPr>
          <p:cNvPr id="133" name="Google Shape;133;p16"/>
          <p:cNvCxnSpPr/>
          <p:nvPr/>
        </p:nvCxnSpPr>
        <p:spPr>
          <a:xfrm rot="10800000" flipH="1">
            <a:off x="5334000" y="4800603"/>
            <a:ext cx="1354500" cy="15900"/>
          </a:xfrm>
          <a:prstGeom prst="curvedConnector3">
            <a:avLst>
              <a:gd name="adj1" fmla="val 0"/>
            </a:avLst>
          </a:prstGeom>
          <a:noFill/>
          <a:ln w="25400" cap="flat" cmpd="sng">
            <a:solidFill>
              <a:schemeClr val="dk1"/>
            </a:solidFill>
            <a:prstDash val="solid"/>
            <a:round/>
            <a:headEnd type="none" w="med" len="med"/>
            <a:tailEnd type="triangl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pic>
        <p:nvPicPr>
          <p:cNvPr id="438" name="Google Shape;438;p52"/>
          <p:cNvPicPr preferRelativeResize="0"/>
          <p:nvPr/>
        </p:nvPicPr>
        <p:blipFill rotWithShape="1">
          <a:blip r:embed="rId3">
            <a:alphaModFix/>
          </a:blip>
          <a:srcRect r="4009"/>
          <a:stretch/>
        </p:blipFill>
        <p:spPr>
          <a:xfrm>
            <a:off x="700440" y="359655"/>
            <a:ext cx="5395560" cy="452843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53"/>
          <p:cNvSpPr txBox="1"/>
          <p:nvPr/>
        </p:nvSpPr>
        <p:spPr>
          <a:xfrm>
            <a:off x="530578" y="358550"/>
            <a:ext cx="11029244" cy="193899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b="0" i="0" u="none" strike="noStrike">
                <a:solidFill>
                  <a:schemeClr val="dk1"/>
                </a:solidFill>
                <a:latin typeface="Garamond"/>
                <a:ea typeface="Garamond"/>
                <a:cs typeface="Garamond"/>
                <a:sym typeface="Garamond"/>
              </a:rPr>
              <a:t>Exercise : Suppose we have two coins (A and B). Coin A has probability 0.7 for coming up heads. Coin B has probability 0.4 for coming up heads. If we use coin A for a given toss, we will retain it for the next toss with probability 0.4. If we use coin B for a given toss, the probability to retain coin B for the next toss is 0.8. The coin initially flipped is equally likely to be coin A or coin B.</a:t>
            </a:r>
            <a:endParaRPr sz="2400">
              <a:solidFill>
                <a:schemeClr val="dk1"/>
              </a:solidFill>
              <a:latin typeface="Garamond"/>
              <a:ea typeface="Garamond"/>
              <a:cs typeface="Garamond"/>
              <a:sym typeface="Garamond"/>
            </a:endParaRPr>
          </a:p>
        </p:txBody>
      </p:sp>
      <p:sp>
        <p:nvSpPr>
          <p:cNvPr id="444" name="Google Shape;444;p53"/>
          <p:cNvSpPr txBox="1"/>
          <p:nvPr/>
        </p:nvSpPr>
        <p:spPr>
          <a:xfrm>
            <a:off x="530578" y="6405095"/>
            <a:ext cx="11164711"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84B2F6"/>
                </a:solidFill>
                <a:latin typeface="Garamond"/>
                <a:ea typeface="Garamond"/>
                <a:cs typeface="Garamond"/>
                <a:sym typeface="Garamond"/>
              </a:rPr>
              <a:t>Source : http://brendelgroup.org/WikiVB/data/media/_SCRATCH/cmsORIG/bcb568s10-hw3-solution.pdf</a:t>
            </a:r>
            <a:endParaRPr/>
          </a:p>
        </p:txBody>
      </p:sp>
      <p:sp>
        <p:nvSpPr>
          <p:cNvPr id="445" name="Google Shape;445;p53"/>
          <p:cNvSpPr txBox="1"/>
          <p:nvPr/>
        </p:nvSpPr>
        <p:spPr>
          <a:xfrm>
            <a:off x="564445" y="2401418"/>
            <a:ext cx="1113084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a:solidFill>
                  <a:schemeClr val="dk1"/>
                </a:solidFill>
                <a:latin typeface="Old Standard TT"/>
                <a:ea typeface="Old Standard TT"/>
                <a:cs typeface="Old Standard TT"/>
                <a:sym typeface="Old Standard TT"/>
              </a:rPr>
              <a:t>a</a:t>
            </a:r>
            <a:r>
              <a:rPr lang="en-US" sz="2400">
                <a:solidFill>
                  <a:schemeClr val="dk1"/>
                </a:solidFill>
                <a:latin typeface="Garamond"/>
                <a:ea typeface="Garamond"/>
                <a:cs typeface="Garamond"/>
                <a:sym typeface="Garamond"/>
              </a:rPr>
              <a:t>) Formulate the experiment as a Hidden Markov Model. State all parameters of the model.</a:t>
            </a:r>
            <a:endParaRPr/>
          </a:p>
        </p:txBody>
      </p:sp>
      <p:pic>
        <p:nvPicPr>
          <p:cNvPr id="446" name="Google Shape;446;p53"/>
          <p:cNvPicPr preferRelativeResize="0"/>
          <p:nvPr/>
        </p:nvPicPr>
        <p:blipFill rotWithShape="1">
          <a:blip r:embed="rId3">
            <a:alphaModFix/>
          </a:blip>
          <a:srcRect/>
          <a:stretch/>
        </p:blipFill>
        <p:spPr>
          <a:xfrm>
            <a:off x="980194" y="3187953"/>
            <a:ext cx="3533775" cy="2371725"/>
          </a:xfrm>
          <a:prstGeom prst="rect">
            <a:avLst/>
          </a:prstGeom>
          <a:noFill/>
          <a:ln>
            <a:noFill/>
          </a:ln>
        </p:spPr>
      </p:pic>
      <p:pic>
        <p:nvPicPr>
          <p:cNvPr id="447" name="Google Shape;447;p53"/>
          <p:cNvPicPr preferRelativeResize="0"/>
          <p:nvPr/>
        </p:nvPicPr>
        <p:blipFill rotWithShape="1">
          <a:blip r:embed="rId4">
            <a:alphaModFix/>
          </a:blip>
          <a:srcRect/>
          <a:stretch/>
        </p:blipFill>
        <p:spPr>
          <a:xfrm>
            <a:off x="4970076" y="3225182"/>
            <a:ext cx="1484768" cy="869133"/>
          </a:xfrm>
          <a:prstGeom prst="rect">
            <a:avLst/>
          </a:prstGeom>
          <a:noFill/>
          <a:ln>
            <a:noFill/>
          </a:ln>
        </p:spPr>
      </p:pic>
      <p:pic>
        <p:nvPicPr>
          <p:cNvPr id="448" name="Google Shape;448;p53"/>
          <p:cNvPicPr preferRelativeResize="0"/>
          <p:nvPr/>
        </p:nvPicPr>
        <p:blipFill rotWithShape="1">
          <a:blip r:embed="rId5">
            <a:alphaModFix/>
          </a:blip>
          <a:srcRect/>
          <a:stretch/>
        </p:blipFill>
        <p:spPr>
          <a:xfrm>
            <a:off x="5008919" y="4438298"/>
            <a:ext cx="1520982" cy="1195057"/>
          </a:xfrm>
          <a:prstGeom prst="rect">
            <a:avLst/>
          </a:prstGeom>
          <a:noFill/>
          <a:ln>
            <a:noFill/>
          </a:ln>
        </p:spPr>
      </p:pic>
      <p:pic>
        <p:nvPicPr>
          <p:cNvPr id="449" name="Google Shape;449;p53"/>
          <p:cNvPicPr preferRelativeResize="0"/>
          <p:nvPr/>
        </p:nvPicPr>
        <p:blipFill rotWithShape="1">
          <a:blip r:embed="rId6">
            <a:alphaModFix/>
          </a:blip>
          <a:srcRect/>
          <a:stretch/>
        </p:blipFill>
        <p:spPr>
          <a:xfrm>
            <a:off x="7195185" y="3600575"/>
            <a:ext cx="2028825" cy="13620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54"/>
          <p:cNvSpPr txBox="1"/>
          <p:nvPr/>
        </p:nvSpPr>
        <p:spPr>
          <a:xfrm>
            <a:off x="519287" y="178239"/>
            <a:ext cx="5486401"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Garamond"/>
                <a:ea typeface="Garamond"/>
                <a:cs typeface="Garamond"/>
                <a:sym typeface="Garamond"/>
              </a:rPr>
              <a:t>c) If we get "HT", what is the most likely sequence of coins (AA, AB, BA, or BB)? Calculate the probability by the HMM "Viterbi" algorithm. </a:t>
            </a:r>
            <a:endParaRPr sz="2400">
              <a:solidFill>
                <a:schemeClr val="dk1"/>
              </a:solidFill>
              <a:latin typeface="Garamond"/>
              <a:ea typeface="Garamond"/>
              <a:cs typeface="Garamond"/>
              <a:sym typeface="Garamond"/>
            </a:endParaRPr>
          </a:p>
        </p:txBody>
      </p:sp>
      <p:sp>
        <p:nvSpPr>
          <p:cNvPr id="455" name="Google Shape;455;p54"/>
          <p:cNvSpPr txBox="1"/>
          <p:nvPr/>
        </p:nvSpPr>
        <p:spPr>
          <a:xfrm>
            <a:off x="580472" y="2239874"/>
            <a:ext cx="10363200" cy="1200329"/>
          </a:xfrm>
          <a:prstGeom prst="rect">
            <a:avLst/>
          </a:prstGeom>
          <a:blipFill rotWithShape="1">
            <a:blip r:embed="rId3">
              <a:alphaModFix/>
            </a:blip>
            <a:stretch>
              <a:fillRect l="-881" t="-4059" b="-1065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Garamond"/>
                <a:ea typeface="Garamond"/>
                <a:cs typeface="Garamond"/>
                <a:sym typeface="Garamond"/>
              </a:rPr>
              <a:t> </a:t>
            </a:r>
            <a:endParaRPr/>
          </a:p>
        </p:txBody>
      </p:sp>
      <p:pic>
        <p:nvPicPr>
          <p:cNvPr id="456" name="Google Shape;456;p54"/>
          <p:cNvPicPr preferRelativeResize="0"/>
          <p:nvPr/>
        </p:nvPicPr>
        <p:blipFill rotWithShape="1">
          <a:blip r:embed="rId4">
            <a:alphaModFix/>
          </a:blip>
          <a:srcRect r="4570"/>
          <a:stretch/>
        </p:blipFill>
        <p:spPr>
          <a:xfrm>
            <a:off x="6463797" y="105642"/>
            <a:ext cx="5637893" cy="2176038"/>
          </a:xfrm>
          <a:prstGeom prst="roundRect">
            <a:avLst>
              <a:gd name="adj" fmla="val 4167"/>
            </a:avLst>
          </a:prstGeom>
          <a:solidFill>
            <a:srgbClr val="FFFFFF"/>
          </a:solidFill>
          <a:ln w="76200" cap="sq" cmpd="sng">
            <a:solidFill>
              <a:srgbClr val="EAEAEA"/>
            </a:solidFill>
            <a:prstDash val="solid"/>
            <a:miter lim="800000"/>
            <a:headEnd type="none" w="sm" len="sm"/>
            <a:tailEnd type="none" w="sm" len="sm"/>
          </a:ln>
          <a:effectLst>
            <a:reflection stA="33000" endPos="28000" dist="5000" dir="5400000" sy="-100000" algn="bl" rotWithShape="0"/>
          </a:effectLst>
        </p:spPr>
      </p:pic>
      <p:sp>
        <p:nvSpPr>
          <p:cNvPr id="457" name="Google Shape;457;p54"/>
          <p:cNvSpPr txBox="1"/>
          <p:nvPr/>
        </p:nvSpPr>
        <p:spPr>
          <a:xfrm>
            <a:off x="580472" y="3734316"/>
            <a:ext cx="1049866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C00000"/>
                </a:solidFill>
                <a:latin typeface="Garamond"/>
                <a:ea typeface="Garamond"/>
                <a:cs typeface="Garamond"/>
                <a:sym typeface="Garamond"/>
              </a:rPr>
              <a:t>A2 = max[A1  AA, B1  BA]P(O2 |A) = max(0.350.4, 0.20.2)0.3 = 0.140.3 = 0.042</a:t>
            </a:r>
            <a:endParaRPr/>
          </a:p>
          <a:p>
            <a:pPr marL="0" marR="0" lvl="0" indent="0" algn="l" rtl="0">
              <a:spcBef>
                <a:spcPts val="0"/>
              </a:spcBef>
              <a:spcAft>
                <a:spcPts val="0"/>
              </a:spcAft>
              <a:buNone/>
            </a:pPr>
            <a:r>
              <a:rPr lang="en-US" sz="1800">
                <a:solidFill>
                  <a:srgbClr val="C00000"/>
                </a:solidFill>
                <a:latin typeface="Garamond"/>
                <a:ea typeface="Garamond"/>
                <a:cs typeface="Garamond"/>
                <a:sym typeface="Garamond"/>
              </a:rPr>
              <a:t>B2 = max[A1  AB, B1  BB]P(O2 |B) = max(0.350.6, 0.20.8)0.6 = 0.210.6 = 0.126</a:t>
            </a:r>
            <a:endParaRPr/>
          </a:p>
        </p:txBody>
      </p:sp>
      <p:sp>
        <p:nvSpPr>
          <p:cNvPr id="458" name="Google Shape;458;p54"/>
          <p:cNvSpPr txBox="1"/>
          <p:nvPr/>
        </p:nvSpPr>
        <p:spPr>
          <a:xfrm>
            <a:off x="620889" y="4674760"/>
            <a:ext cx="10498668" cy="943335"/>
          </a:xfrm>
          <a:prstGeom prst="rect">
            <a:avLst/>
          </a:prstGeom>
          <a:blipFill rotWithShape="1">
            <a:blip r:embed="rId5">
              <a:alphaModFix/>
            </a:blip>
            <a:stretch>
              <a:fillRect l="-522" t="-2579" r="-753" b="-967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Garamond"/>
                <a:ea typeface="Garamond"/>
                <a:cs typeface="Garamond"/>
                <a:sym typeface="Garamond"/>
              </a:rPr>
              <a:t>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533401" y="241069"/>
            <a:ext cx="4724400" cy="5997806"/>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6400800" y="381000"/>
            <a:ext cx="4953000" cy="5200650"/>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228600" y="381000"/>
            <a:ext cx="3581400" cy="5715000"/>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3886201" y="533400"/>
            <a:ext cx="3962400" cy="5486400"/>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a:srcRect/>
          <a:stretch>
            <a:fillRect/>
          </a:stretch>
        </p:blipFill>
        <p:spPr bwMode="auto">
          <a:xfrm>
            <a:off x="8001000" y="304800"/>
            <a:ext cx="3733800" cy="5867399"/>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381000" y="381000"/>
            <a:ext cx="4686300" cy="4524375"/>
          </a:xfrm>
          <a:prstGeom prst="rect">
            <a:avLst/>
          </a:prstGeom>
          <a:noFill/>
          <a:ln w="9525">
            <a:noFill/>
            <a:miter lim="800000"/>
            <a:headEnd/>
            <a:tailEnd/>
          </a:ln>
          <a:effectLst/>
        </p:spPr>
      </p:pic>
      <p:sp>
        <p:nvSpPr>
          <p:cNvPr id="3" name="Rectangle 2"/>
          <p:cNvSpPr/>
          <p:nvPr/>
        </p:nvSpPr>
        <p:spPr>
          <a:xfrm>
            <a:off x="533400" y="5029200"/>
            <a:ext cx="6934200" cy="1169551"/>
          </a:xfrm>
          <a:prstGeom prst="rect">
            <a:avLst/>
          </a:prstGeom>
        </p:spPr>
        <p:txBody>
          <a:bodyPr wrap="square">
            <a:spAutoFit/>
          </a:bodyPr>
          <a:lstStyle/>
          <a:p>
            <a:r>
              <a:rPr lang="en-US" b="1" dirty="0" smtClean="0"/>
              <a:t>Three important questions in HMM are</a:t>
            </a:r>
          </a:p>
          <a:p>
            <a:r>
              <a:rPr lang="en-US" dirty="0" smtClean="0"/>
              <a:t>What is the probability of an observed sequence?</a:t>
            </a:r>
          </a:p>
          <a:p>
            <a:r>
              <a:rPr lang="en-US" dirty="0" smtClean="0"/>
              <a:t>What is the most likely series of </a:t>
            </a:r>
            <a:r>
              <a:rPr lang="en-US" b="1" dirty="0" smtClean="0"/>
              <a:t>states to generate an observed sequence?</a:t>
            </a:r>
          </a:p>
          <a:p>
            <a:r>
              <a:rPr lang="en-US" b="1" dirty="0" smtClean="0"/>
              <a:t>How can we learn the values for the HMMs parameters A and B given some data?</a:t>
            </a:r>
            <a:endParaRPr lang="en-US" b="1" dirty="0"/>
          </a:p>
        </p:txBody>
      </p:sp>
      <p:pic>
        <p:nvPicPr>
          <p:cNvPr id="3075" name="Picture 3"/>
          <p:cNvPicPr>
            <a:picLocks noChangeAspect="1" noChangeArrowheads="1"/>
          </p:cNvPicPr>
          <p:nvPr/>
        </p:nvPicPr>
        <p:blipFill>
          <a:blip r:embed="rId3"/>
          <a:srcRect/>
          <a:stretch>
            <a:fillRect/>
          </a:stretch>
        </p:blipFill>
        <p:spPr bwMode="auto">
          <a:xfrm>
            <a:off x="5867400" y="457200"/>
            <a:ext cx="5715000" cy="4648200"/>
          </a:xfrm>
          <a:prstGeom prst="rect">
            <a:avLst/>
          </a:prstGeom>
          <a:noFill/>
          <a:ln w="9525">
            <a:noFill/>
            <a:miter lim="800000"/>
            <a:headEnd/>
            <a:tailEnd/>
          </a:ln>
          <a:effectLst/>
        </p:spPr>
      </p:pic>
      <p:sp>
        <p:nvSpPr>
          <p:cNvPr id="5" name="Rectangle 4"/>
          <p:cNvSpPr/>
          <p:nvPr/>
        </p:nvSpPr>
        <p:spPr>
          <a:xfrm>
            <a:off x="7086600" y="5105400"/>
            <a:ext cx="4038600" cy="954107"/>
          </a:xfrm>
          <a:prstGeom prst="rect">
            <a:avLst/>
          </a:prstGeom>
        </p:spPr>
        <p:txBody>
          <a:bodyPr wrap="square">
            <a:spAutoFit/>
          </a:bodyPr>
          <a:lstStyle/>
          <a:p>
            <a:r>
              <a:rPr lang="en-US" dirty="0" smtClean="0"/>
              <a:t>Consider the sequence of emotions : H,H,G,G,G,H for 6 consecutive days. Using the </a:t>
            </a:r>
            <a:r>
              <a:rPr lang="en-US" dirty="0" err="1" smtClean="0"/>
              <a:t>Viterbi</a:t>
            </a:r>
            <a:r>
              <a:rPr lang="en-US" dirty="0" smtClean="0"/>
              <a:t> algorithm we will find out the more likelihood of the series.</a:t>
            </a: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381000"/>
            <a:ext cx="10820400" cy="1384995"/>
          </a:xfrm>
          <a:prstGeom prst="rect">
            <a:avLst/>
          </a:prstGeom>
        </p:spPr>
        <p:txBody>
          <a:bodyPr wrap="square">
            <a:spAutoFit/>
          </a:bodyPr>
          <a:lstStyle/>
          <a:p>
            <a:r>
              <a:rPr lang="en-US" dirty="0" smtClean="0"/>
              <a:t>There will be several paths that will lead to sunny for Saturday and many paths that lead to Rainy Saturday. Here we intend to identify the best path up-to Sunny or Rainy Saturday and multiply with the transition emission probability of Happy (since Saturday makes the person feels Happy).</a:t>
            </a:r>
          </a:p>
          <a:p>
            <a:r>
              <a:rPr lang="en-US" dirty="0" smtClean="0"/>
              <a:t>Let's consider A sunny Saturday. The previous day(Friday) can be sunny or rainy. Then we need to know the best path up-to Friday and then multiply with emission probabilities that lead to grumpy feeling. Iteratively we need to figure out the best path at each day ending up in more likelihood of the series of days.</a:t>
            </a:r>
            <a:endParaRPr lang="en-US" dirty="0"/>
          </a:p>
        </p:txBody>
      </p:sp>
      <p:pic>
        <p:nvPicPr>
          <p:cNvPr id="4098" name="Picture 2"/>
          <p:cNvPicPr>
            <a:picLocks noChangeAspect="1" noChangeArrowheads="1"/>
          </p:cNvPicPr>
          <p:nvPr/>
        </p:nvPicPr>
        <p:blipFill>
          <a:blip r:embed="rId2"/>
          <a:srcRect/>
          <a:stretch>
            <a:fillRect/>
          </a:stretch>
        </p:blipFill>
        <p:spPr bwMode="auto">
          <a:xfrm>
            <a:off x="3657600" y="1905001"/>
            <a:ext cx="5791200" cy="1828800"/>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457200" y="3657600"/>
            <a:ext cx="10439400" cy="2286000"/>
          </a:xfrm>
          <a:prstGeom prst="rect">
            <a:avLst/>
          </a:prstGeom>
          <a:noFill/>
          <a:ln w="9525">
            <a:no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1447800" y="914400"/>
            <a:ext cx="9906000" cy="4343399"/>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71600" y="990600"/>
            <a:ext cx="9753600" cy="1384995"/>
          </a:xfrm>
          <a:prstGeom prst="rect">
            <a:avLst/>
          </a:prstGeom>
        </p:spPr>
        <p:txBody>
          <a:bodyPr wrap="square">
            <a:spAutoFit/>
          </a:bodyPr>
          <a:lstStyle/>
          <a:p>
            <a:r>
              <a:rPr lang="en-US" b="1" dirty="0" smtClean="0"/>
              <a:t>3. Learn the values for the HMMs parameters A and B</a:t>
            </a:r>
            <a:endParaRPr lang="en-US" dirty="0" smtClean="0"/>
          </a:p>
          <a:p>
            <a:r>
              <a:rPr lang="en-US" dirty="0" smtClean="0"/>
              <a:t>Learning in HMMs involves estimating the state transition probabilities A and the output emission probabilities B that make an observed sequence most likely. Expectation-Maximization algorithms are used for this purpose. An algorithm is known as </a:t>
            </a:r>
            <a:r>
              <a:rPr lang="en-US" b="1" dirty="0" smtClean="0"/>
              <a:t>Baum-Welch algorithm</a:t>
            </a:r>
            <a:r>
              <a:rPr lang="en-US" dirty="0" smtClean="0"/>
              <a:t>, that falls under this category and uses the forward algorithm, is widely used.</a:t>
            </a:r>
          </a:p>
          <a:p>
            <a:r>
              <a:rPr lang="en-US" dirty="0" smtClean="0"/>
              <a:t/>
            </a:r>
            <a:br>
              <a:rPr lang="en-US" dirty="0" smtClean="0"/>
            </a:br>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grpSp>
        <p:nvGrpSpPr>
          <p:cNvPr id="138" name="Google Shape;138;p17"/>
          <p:cNvGrpSpPr/>
          <p:nvPr/>
        </p:nvGrpSpPr>
        <p:grpSpPr>
          <a:xfrm>
            <a:off x="3276600" y="1524001"/>
            <a:ext cx="5257800" cy="2043113"/>
            <a:chOff x="672" y="1200"/>
            <a:chExt cx="3312" cy="1287"/>
          </a:xfrm>
        </p:grpSpPr>
        <p:sp>
          <p:nvSpPr>
            <p:cNvPr id="139" name="Google Shape;139;p17"/>
            <p:cNvSpPr/>
            <p:nvPr/>
          </p:nvSpPr>
          <p:spPr>
            <a:xfrm>
              <a:off x="816" y="1536"/>
              <a:ext cx="912" cy="528"/>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2400"/>
                <a:buFont typeface="Times New Roman"/>
                <a:buNone/>
              </a:pPr>
              <a:endParaRPr sz="2400" b="0" i="0" u="none" strike="noStrike" cap="none">
                <a:solidFill>
                  <a:schemeClr val="dk1"/>
                </a:solidFill>
                <a:latin typeface="Times New Roman"/>
                <a:ea typeface="Times New Roman"/>
                <a:cs typeface="Times New Roman"/>
                <a:sym typeface="Times New Roman"/>
              </a:endParaRPr>
            </a:p>
          </p:txBody>
        </p:sp>
        <p:sp>
          <p:nvSpPr>
            <p:cNvPr id="140" name="Google Shape;140;p17"/>
            <p:cNvSpPr txBox="1"/>
            <p:nvPr/>
          </p:nvSpPr>
          <p:spPr>
            <a:xfrm>
              <a:off x="998" y="1658"/>
              <a:ext cx="478" cy="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Rain</a:t>
              </a:r>
              <a:endParaRPr/>
            </a:p>
          </p:txBody>
        </p:sp>
        <p:sp>
          <p:nvSpPr>
            <p:cNvPr id="141" name="Google Shape;141;p17"/>
            <p:cNvSpPr/>
            <p:nvPr/>
          </p:nvSpPr>
          <p:spPr>
            <a:xfrm>
              <a:off x="2928" y="1584"/>
              <a:ext cx="912" cy="528"/>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2400"/>
                <a:buFont typeface="Times New Roman"/>
                <a:buNone/>
              </a:pPr>
              <a:endParaRPr sz="2400" b="0" i="0" u="none" strike="noStrike" cap="none">
                <a:solidFill>
                  <a:schemeClr val="dk1"/>
                </a:solidFill>
                <a:latin typeface="Times New Roman"/>
                <a:ea typeface="Times New Roman"/>
                <a:cs typeface="Times New Roman"/>
                <a:sym typeface="Times New Roman"/>
              </a:endParaRPr>
            </a:p>
          </p:txBody>
        </p:sp>
        <p:sp>
          <p:nvSpPr>
            <p:cNvPr id="142" name="Google Shape;142;p17"/>
            <p:cNvSpPr txBox="1"/>
            <p:nvPr/>
          </p:nvSpPr>
          <p:spPr>
            <a:xfrm>
              <a:off x="3216" y="1680"/>
              <a:ext cx="612" cy="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Sunny</a:t>
              </a:r>
              <a:endParaRPr/>
            </a:p>
          </p:txBody>
        </p:sp>
        <p:cxnSp>
          <p:nvCxnSpPr>
            <p:cNvPr id="143" name="Google Shape;143;p17"/>
            <p:cNvCxnSpPr>
              <a:stCxn id="139" idx="7"/>
              <a:endCxn id="141" idx="1"/>
            </p:cNvCxnSpPr>
            <p:nvPr/>
          </p:nvCxnSpPr>
          <p:spPr>
            <a:xfrm rot="10800000">
              <a:off x="2344" y="863"/>
              <a:ext cx="0" cy="1500"/>
            </a:xfrm>
            <a:prstGeom prst="curvedConnector3">
              <a:avLst>
                <a:gd name="adj1" fmla="val -2858591"/>
              </a:avLst>
            </a:prstGeom>
            <a:noFill/>
            <a:ln w="9525" cap="flat" cmpd="sng">
              <a:solidFill>
                <a:schemeClr val="dk1"/>
              </a:solidFill>
              <a:prstDash val="solid"/>
              <a:round/>
              <a:headEnd type="none" w="med" len="med"/>
              <a:tailEnd type="triangle" w="med" len="med"/>
            </a:ln>
          </p:spPr>
        </p:cxnSp>
        <p:cxnSp>
          <p:nvCxnSpPr>
            <p:cNvPr id="144" name="Google Shape;144;p17"/>
            <p:cNvCxnSpPr>
              <a:stCxn id="141" idx="3"/>
              <a:endCxn id="139" idx="5"/>
            </p:cNvCxnSpPr>
            <p:nvPr/>
          </p:nvCxnSpPr>
          <p:spPr>
            <a:xfrm>
              <a:off x="2312" y="1285"/>
              <a:ext cx="0" cy="1500"/>
            </a:xfrm>
            <a:prstGeom prst="curvedConnector3">
              <a:avLst>
                <a:gd name="adj1" fmla="val 3736624"/>
              </a:avLst>
            </a:prstGeom>
            <a:noFill/>
            <a:ln w="9525" cap="flat" cmpd="sng">
              <a:solidFill>
                <a:schemeClr val="dk1"/>
              </a:solidFill>
              <a:prstDash val="solid"/>
              <a:round/>
              <a:headEnd type="none" w="med" len="med"/>
              <a:tailEnd type="triangle" w="med" len="med"/>
            </a:ln>
          </p:spPr>
        </p:cxnSp>
        <p:cxnSp>
          <p:nvCxnSpPr>
            <p:cNvPr id="145" name="Google Shape;145;p17"/>
            <p:cNvCxnSpPr>
              <a:stCxn id="139" idx="0"/>
              <a:endCxn id="139" idx="2"/>
            </p:cNvCxnSpPr>
            <p:nvPr/>
          </p:nvCxnSpPr>
          <p:spPr>
            <a:xfrm rot="5400000">
              <a:off x="822" y="1386"/>
              <a:ext cx="300" cy="600"/>
            </a:xfrm>
            <a:prstGeom prst="curvedConnector4">
              <a:avLst>
                <a:gd name="adj1" fmla="val -490577"/>
                <a:gd name="adj2" fmla="val 584118"/>
              </a:avLst>
            </a:prstGeom>
            <a:noFill/>
            <a:ln w="9525" cap="flat" cmpd="sng">
              <a:solidFill>
                <a:schemeClr val="dk1"/>
              </a:solidFill>
              <a:prstDash val="solid"/>
              <a:round/>
              <a:headEnd type="none" w="med" len="med"/>
              <a:tailEnd type="triangle" w="med" len="med"/>
            </a:ln>
          </p:spPr>
        </p:cxnSp>
        <p:cxnSp>
          <p:nvCxnSpPr>
            <p:cNvPr id="146" name="Google Shape;146;p17"/>
            <p:cNvCxnSpPr>
              <a:stCxn id="141" idx="4"/>
              <a:endCxn id="141" idx="6"/>
            </p:cNvCxnSpPr>
            <p:nvPr/>
          </p:nvCxnSpPr>
          <p:spPr>
            <a:xfrm rot="-5400000">
              <a:off x="3534" y="1662"/>
              <a:ext cx="300" cy="600"/>
            </a:xfrm>
            <a:prstGeom prst="curvedConnector4">
              <a:avLst>
                <a:gd name="adj1" fmla="val 708553"/>
                <a:gd name="adj2" fmla="val -1046818"/>
              </a:avLst>
            </a:prstGeom>
            <a:noFill/>
            <a:ln w="9525" cap="flat" cmpd="sng">
              <a:solidFill>
                <a:schemeClr val="dk1"/>
              </a:solidFill>
              <a:prstDash val="solid"/>
              <a:round/>
              <a:headEnd type="none" w="med" len="med"/>
              <a:tailEnd type="triangle" w="med" len="med"/>
            </a:ln>
          </p:spPr>
        </p:cxnSp>
        <p:sp>
          <p:nvSpPr>
            <p:cNvPr id="147" name="Google Shape;147;p17"/>
            <p:cNvSpPr txBox="1"/>
            <p:nvPr/>
          </p:nvSpPr>
          <p:spPr>
            <a:xfrm>
              <a:off x="2160" y="1200"/>
              <a:ext cx="296"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Times New Roman"/>
                <a:buNone/>
              </a:pPr>
              <a:r>
                <a:rPr lang="en-US" sz="1800" b="0" i="0" u="none" strike="noStrike" cap="none">
                  <a:solidFill>
                    <a:schemeClr val="dk1"/>
                  </a:solidFill>
                  <a:latin typeface="Times New Roman"/>
                  <a:ea typeface="Times New Roman"/>
                  <a:cs typeface="Times New Roman"/>
                  <a:sym typeface="Times New Roman"/>
                </a:rPr>
                <a:t>0.7</a:t>
              </a:r>
              <a:endParaRPr/>
            </a:p>
          </p:txBody>
        </p:sp>
        <p:sp>
          <p:nvSpPr>
            <p:cNvPr id="148" name="Google Shape;148;p17"/>
            <p:cNvSpPr txBox="1"/>
            <p:nvPr/>
          </p:nvSpPr>
          <p:spPr>
            <a:xfrm>
              <a:off x="768" y="1200"/>
              <a:ext cx="296"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Times New Roman"/>
                <a:buNone/>
              </a:pPr>
              <a:r>
                <a:rPr lang="en-US" sz="1800" b="0" i="0" u="none" strike="noStrike" cap="none">
                  <a:solidFill>
                    <a:schemeClr val="dk1"/>
                  </a:solidFill>
                  <a:latin typeface="Times New Roman"/>
                  <a:ea typeface="Times New Roman"/>
                  <a:cs typeface="Times New Roman"/>
                  <a:sym typeface="Times New Roman"/>
                </a:rPr>
                <a:t>0.3</a:t>
              </a:r>
              <a:endParaRPr/>
            </a:p>
          </p:txBody>
        </p:sp>
        <p:sp>
          <p:nvSpPr>
            <p:cNvPr id="149" name="Google Shape;149;p17"/>
            <p:cNvSpPr txBox="1"/>
            <p:nvPr/>
          </p:nvSpPr>
          <p:spPr>
            <a:xfrm>
              <a:off x="2160" y="2256"/>
              <a:ext cx="296"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Times New Roman"/>
                <a:buNone/>
              </a:pPr>
              <a:r>
                <a:rPr lang="en-US" sz="1800" b="0" i="0" u="none" strike="noStrike" cap="none">
                  <a:solidFill>
                    <a:schemeClr val="dk1"/>
                  </a:solidFill>
                  <a:latin typeface="Times New Roman"/>
                  <a:ea typeface="Times New Roman"/>
                  <a:cs typeface="Times New Roman"/>
                  <a:sym typeface="Times New Roman"/>
                </a:rPr>
                <a:t>0.2</a:t>
              </a:r>
              <a:endParaRPr/>
            </a:p>
          </p:txBody>
        </p:sp>
        <p:sp>
          <p:nvSpPr>
            <p:cNvPr id="150" name="Google Shape;150;p17"/>
            <p:cNvSpPr txBox="1"/>
            <p:nvPr/>
          </p:nvSpPr>
          <p:spPr>
            <a:xfrm>
              <a:off x="3600" y="2256"/>
              <a:ext cx="296"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Times New Roman"/>
                <a:buNone/>
              </a:pPr>
              <a:r>
                <a:rPr lang="en-US" sz="1800" b="0" i="0" u="none" strike="noStrike" cap="none">
                  <a:solidFill>
                    <a:schemeClr val="dk1"/>
                  </a:solidFill>
                  <a:latin typeface="Times New Roman"/>
                  <a:ea typeface="Times New Roman"/>
                  <a:cs typeface="Times New Roman"/>
                  <a:sym typeface="Times New Roman"/>
                </a:rPr>
                <a:t>0.8</a:t>
              </a:r>
              <a:endParaRPr/>
            </a:p>
          </p:txBody>
        </p:sp>
      </p:grpSp>
      <p:sp>
        <p:nvSpPr>
          <p:cNvPr id="151" name="Google Shape;151;p17"/>
          <p:cNvSpPr txBox="1"/>
          <p:nvPr/>
        </p:nvSpPr>
        <p:spPr>
          <a:xfrm>
            <a:off x="1106311" y="3657602"/>
            <a:ext cx="8382000" cy="2431435"/>
          </a:xfrm>
          <a:prstGeom prst="rect">
            <a:avLst/>
          </a:prstGeom>
          <a:noFill/>
          <a:ln>
            <a:noFill/>
          </a:ln>
        </p:spPr>
        <p:txBody>
          <a:bodyPr spcFirstLastPara="1" wrap="square" lIns="91425" tIns="45700" rIns="91425" bIns="45700" anchor="t" anchorCtr="0">
            <a:spAutoFit/>
          </a:bodyPr>
          <a:lstStyle/>
          <a:p>
            <a:pPr marL="0" marR="0" lvl="0" indent="-152400" algn="l" rtl="0">
              <a:spcBef>
                <a:spcPts val="0"/>
              </a:spcBef>
              <a:spcAft>
                <a:spcPts val="0"/>
              </a:spcAft>
              <a:buClr>
                <a:schemeClr val="dk1"/>
              </a:buClr>
              <a:buSzPts val="2400"/>
              <a:buFont typeface="Times New Roman"/>
              <a:buChar char="•"/>
            </a:pPr>
            <a:r>
              <a:rPr lang="en-US" sz="2400" b="0" i="0" u="none" strike="noStrike" cap="none">
                <a:solidFill>
                  <a:schemeClr val="dk1"/>
                </a:solidFill>
                <a:latin typeface="Times New Roman"/>
                <a:ea typeface="Times New Roman"/>
                <a:cs typeface="Times New Roman"/>
                <a:sym typeface="Times New Roman"/>
              </a:rPr>
              <a:t> Two states : ‘Rain’ and ‘Sunny’.</a:t>
            </a:r>
            <a:endParaRPr/>
          </a:p>
          <a:p>
            <a:pPr marL="0" marR="0" lvl="0" indent="-152400" algn="l" rtl="0">
              <a:spcBef>
                <a:spcPts val="0"/>
              </a:spcBef>
              <a:spcAft>
                <a:spcPts val="0"/>
              </a:spcAft>
              <a:buClr>
                <a:schemeClr val="dk1"/>
              </a:buClr>
              <a:buSzPts val="2400"/>
              <a:buFont typeface="Times New Roman"/>
              <a:buChar char="•"/>
            </a:pPr>
            <a:r>
              <a:rPr lang="en-US" sz="2400" b="0" i="0" u="none" strike="noStrike" cap="none">
                <a:solidFill>
                  <a:schemeClr val="dk1"/>
                </a:solidFill>
                <a:latin typeface="Times New Roman"/>
                <a:ea typeface="Times New Roman"/>
                <a:cs typeface="Times New Roman"/>
                <a:sym typeface="Times New Roman"/>
              </a:rPr>
              <a:t> Transition probabilities: </a:t>
            </a:r>
            <a:r>
              <a:rPr lang="en-US" sz="3200" b="0" i="0" u="none" strike="noStrike" cap="none">
                <a:solidFill>
                  <a:schemeClr val="dk1"/>
                </a:solidFill>
                <a:latin typeface="Times New Roman"/>
                <a:ea typeface="Times New Roman"/>
                <a:cs typeface="Times New Roman"/>
                <a:sym typeface="Times New Roman"/>
              </a:rPr>
              <a:t>P(</a:t>
            </a:r>
            <a:r>
              <a:rPr lang="en-US" sz="2400" b="0" i="0" u="none" strike="noStrike" cap="none">
                <a:solidFill>
                  <a:schemeClr val="dk1"/>
                </a:solidFill>
                <a:latin typeface="Times New Roman"/>
                <a:ea typeface="Times New Roman"/>
                <a:cs typeface="Times New Roman"/>
                <a:sym typeface="Times New Roman"/>
              </a:rPr>
              <a:t>‘Rain’|‘Rain’</a:t>
            </a:r>
            <a:r>
              <a:rPr lang="en-US" sz="3200" b="0" i="0" u="none" strike="noStrike" cap="none">
                <a:solidFill>
                  <a:schemeClr val="dk1"/>
                </a:solidFill>
                <a:latin typeface="Times New Roman"/>
                <a:ea typeface="Times New Roman"/>
                <a:cs typeface="Times New Roman"/>
                <a:sym typeface="Times New Roman"/>
              </a:rPr>
              <a:t>)</a:t>
            </a:r>
            <a:r>
              <a:rPr lang="en-US" sz="2400" b="0" i="0" u="none" strike="noStrike" cap="none">
                <a:solidFill>
                  <a:schemeClr val="dk1"/>
                </a:solidFill>
                <a:latin typeface="Times New Roman"/>
                <a:ea typeface="Times New Roman"/>
                <a:cs typeface="Times New Roman"/>
                <a:sym typeface="Times New Roman"/>
              </a:rPr>
              <a:t>=0.3 , </a:t>
            </a:r>
            <a:r>
              <a:rPr lang="en-US" sz="3200" b="0" i="0" u="none" strike="noStrike" cap="none">
                <a:solidFill>
                  <a:schemeClr val="dk1"/>
                </a:solidFill>
                <a:latin typeface="Times New Roman"/>
                <a:ea typeface="Times New Roman"/>
                <a:cs typeface="Times New Roman"/>
                <a:sym typeface="Times New Roman"/>
              </a:rPr>
              <a:t>P(</a:t>
            </a:r>
            <a:r>
              <a:rPr lang="en-US" sz="2400" b="0" i="0" u="none" strike="noStrike" cap="none">
                <a:solidFill>
                  <a:schemeClr val="dk1"/>
                </a:solidFill>
                <a:latin typeface="Times New Roman"/>
                <a:ea typeface="Times New Roman"/>
                <a:cs typeface="Times New Roman"/>
                <a:sym typeface="Times New Roman"/>
              </a:rPr>
              <a:t>‘Sunny’|‘Rain’</a:t>
            </a:r>
            <a:r>
              <a:rPr lang="en-US" sz="3200" b="0" i="0" u="none" strike="noStrike" cap="none">
                <a:solidFill>
                  <a:schemeClr val="dk1"/>
                </a:solidFill>
                <a:latin typeface="Times New Roman"/>
                <a:ea typeface="Times New Roman"/>
                <a:cs typeface="Times New Roman"/>
                <a:sym typeface="Times New Roman"/>
              </a:rPr>
              <a:t>)</a:t>
            </a:r>
            <a:r>
              <a:rPr lang="en-US" sz="2400" b="0" i="0" u="none" strike="noStrike" cap="none">
                <a:solidFill>
                  <a:schemeClr val="dk1"/>
                </a:solidFill>
                <a:latin typeface="Times New Roman"/>
                <a:ea typeface="Times New Roman"/>
                <a:cs typeface="Times New Roman"/>
                <a:sym typeface="Times New Roman"/>
              </a:rPr>
              <a:t>=0.7 , </a:t>
            </a:r>
            <a:r>
              <a:rPr lang="en-US" sz="3200" b="0" i="0" u="none" strike="noStrike" cap="none">
                <a:solidFill>
                  <a:schemeClr val="dk1"/>
                </a:solidFill>
                <a:latin typeface="Times New Roman"/>
                <a:ea typeface="Times New Roman"/>
                <a:cs typeface="Times New Roman"/>
                <a:sym typeface="Times New Roman"/>
              </a:rPr>
              <a:t>P(</a:t>
            </a:r>
            <a:r>
              <a:rPr lang="en-US" sz="2400" b="0" i="0" u="none" strike="noStrike" cap="none">
                <a:solidFill>
                  <a:schemeClr val="dk1"/>
                </a:solidFill>
                <a:latin typeface="Times New Roman"/>
                <a:ea typeface="Times New Roman"/>
                <a:cs typeface="Times New Roman"/>
                <a:sym typeface="Times New Roman"/>
              </a:rPr>
              <a:t>‘Rain’|‘Sunny’</a:t>
            </a:r>
            <a:r>
              <a:rPr lang="en-US" sz="3200" b="0" i="0" u="none" strike="noStrike" cap="none">
                <a:solidFill>
                  <a:schemeClr val="dk1"/>
                </a:solidFill>
                <a:latin typeface="Times New Roman"/>
                <a:ea typeface="Times New Roman"/>
                <a:cs typeface="Times New Roman"/>
                <a:sym typeface="Times New Roman"/>
              </a:rPr>
              <a:t>)</a:t>
            </a:r>
            <a:r>
              <a:rPr lang="en-US" sz="2400" b="0" i="0" u="none" strike="noStrike" cap="none">
                <a:solidFill>
                  <a:schemeClr val="dk1"/>
                </a:solidFill>
                <a:latin typeface="Times New Roman"/>
                <a:ea typeface="Times New Roman"/>
                <a:cs typeface="Times New Roman"/>
                <a:sym typeface="Times New Roman"/>
              </a:rPr>
              <a:t>=0.2, </a:t>
            </a:r>
            <a:r>
              <a:rPr lang="en-US" sz="3200" b="0" i="0" u="none" strike="noStrike" cap="none">
                <a:solidFill>
                  <a:schemeClr val="dk1"/>
                </a:solidFill>
                <a:latin typeface="Times New Roman"/>
                <a:ea typeface="Times New Roman"/>
                <a:cs typeface="Times New Roman"/>
                <a:sym typeface="Times New Roman"/>
              </a:rPr>
              <a:t>P(</a:t>
            </a:r>
            <a:r>
              <a:rPr lang="en-US" sz="2400" b="0" i="0" u="none" strike="noStrike" cap="none">
                <a:solidFill>
                  <a:schemeClr val="dk1"/>
                </a:solidFill>
                <a:latin typeface="Times New Roman"/>
                <a:ea typeface="Times New Roman"/>
                <a:cs typeface="Times New Roman"/>
                <a:sym typeface="Times New Roman"/>
              </a:rPr>
              <a:t>‘Sunny’|‘Sunny’</a:t>
            </a:r>
            <a:r>
              <a:rPr lang="en-US" sz="3200" b="0" i="0" u="none" strike="noStrike" cap="none">
                <a:solidFill>
                  <a:schemeClr val="dk1"/>
                </a:solidFill>
                <a:latin typeface="Times New Roman"/>
                <a:ea typeface="Times New Roman"/>
                <a:cs typeface="Times New Roman"/>
                <a:sym typeface="Times New Roman"/>
              </a:rPr>
              <a:t>)</a:t>
            </a:r>
            <a:r>
              <a:rPr lang="en-US" sz="2400" b="0" i="0" u="none" strike="noStrike" cap="none">
                <a:solidFill>
                  <a:schemeClr val="dk1"/>
                </a:solidFill>
                <a:latin typeface="Times New Roman"/>
                <a:ea typeface="Times New Roman"/>
                <a:cs typeface="Times New Roman"/>
                <a:sym typeface="Times New Roman"/>
              </a:rPr>
              <a:t>=0.8</a:t>
            </a:r>
            <a:endParaRPr/>
          </a:p>
          <a:p>
            <a:pPr marL="0" marR="0" lvl="0" indent="-152400" algn="l" rtl="0">
              <a:spcBef>
                <a:spcPts val="0"/>
              </a:spcBef>
              <a:spcAft>
                <a:spcPts val="0"/>
              </a:spcAft>
              <a:buClr>
                <a:schemeClr val="dk1"/>
              </a:buClr>
              <a:buSzPts val="2400"/>
              <a:buFont typeface="Times New Roman"/>
              <a:buChar char="•"/>
            </a:pPr>
            <a:r>
              <a:rPr lang="en-US" sz="2400" b="0" i="0" u="none" strike="noStrike" cap="none">
                <a:solidFill>
                  <a:schemeClr val="dk1"/>
                </a:solidFill>
                <a:latin typeface="Times New Roman"/>
                <a:ea typeface="Times New Roman"/>
                <a:cs typeface="Times New Roman"/>
                <a:sym typeface="Times New Roman"/>
              </a:rPr>
              <a:t> Initial probabilities: say </a:t>
            </a:r>
            <a:r>
              <a:rPr lang="en-US" sz="3200" b="0" i="0" u="none" strike="noStrike" cap="none">
                <a:solidFill>
                  <a:schemeClr val="dk1"/>
                </a:solidFill>
                <a:latin typeface="Times New Roman"/>
                <a:ea typeface="Times New Roman"/>
                <a:cs typeface="Times New Roman"/>
                <a:sym typeface="Times New Roman"/>
              </a:rPr>
              <a:t>P(</a:t>
            </a:r>
            <a:r>
              <a:rPr lang="en-US" sz="2400" b="0" i="0" u="none" strike="noStrike" cap="none">
                <a:solidFill>
                  <a:schemeClr val="dk1"/>
                </a:solidFill>
                <a:latin typeface="Times New Roman"/>
                <a:ea typeface="Times New Roman"/>
                <a:cs typeface="Times New Roman"/>
                <a:sym typeface="Times New Roman"/>
              </a:rPr>
              <a:t>‘Rain’</a:t>
            </a:r>
            <a:r>
              <a:rPr lang="en-US" sz="3200" b="0" i="0" u="none" strike="noStrike" cap="none">
                <a:solidFill>
                  <a:schemeClr val="dk1"/>
                </a:solidFill>
                <a:latin typeface="Times New Roman"/>
                <a:ea typeface="Times New Roman"/>
                <a:cs typeface="Times New Roman"/>
                <a:sym typeface="Times New Roman"/>
              </a:rPr>
              <a:t>)</a:t>
            </a:r>
            <a:r>
              <a:rPr lang="en-US" sz="2400" b="0" i="0" u="none" strike="noStrike" cap="none">
                <a:solidFill>
                  <a:schemeClr val="dk1"/>
                </a:solidFill>
                <a:latin typeface="Times New Roman"/>
                <a:ea typeface="Times New Roman"/>
                <a:cs typeface="Times New Roman"/>
                <a:sym typeface="Times New Roman"/>
              </a:rPr>
              <a:t>=0.4 , </a:t>
            </a:r>
            <a:r>
              <a:rPr lang="en-US" sz="3200" b="0" i="0" u="none" strike="noStrike" cap="none">
                <a:solidFill>
                  <a:schemeClr val="dk1"/>
                </a:solidFill>
                <a:latin typeface="Times New Roman"/>
                <a:ea typeface="Times New Roman"/>
                <a:cs typeface="Times New Roman"/>
                <a:sym typeface="Times New Roman"/>
              </a:rPr>
              <a:t>P(</a:t>
            </a:r>
            <a:r>
              <a:rPr lang="en-US" sz="2400" b="0" i="0" u="none" strike="noStrike" cap="none">
                <a:solidFill>
                  <a:schemeClr val="dk1"/>
                </a:solidFill>
                <a:latin typeface="Times New Roman"/>
                <a:ea typeface="Times New Roman"/>
                <a:cs typeface="Times New Roman"/>
                <a:sym typeface="Times New Roman"/>
              </a:rPr>
              <a:t>‘Sunny’</a:t>
            </a:r>
            <a:r>
              <a:rPr lang="en-US" sz="3200" b="0" i="0" u="none" strike="noStrike" cap="none">
                <a:solidFill>
                  <a:schemeClr val="dk1"/>
                </a:solidFill>
                <a:latin typeface="Times New Roman"/>
                <a:ea typeface="Times New Roman"/>
                <a:cs typeface="Times New Roman"/>
                <a:sym typeface="Times New Roman"/>
              </a:rPr>
              <a:t>)</a:t>
            </a:r>
            <a:r>
              <a:rPr lang="en-US" sz="2400" b="0" i="0" u="none" strike="noStrike" cap="none">
                <a:solidFill>
                  <a:schemeClr val="dk1"/>
                </a:solidFill>
                <a:latin typeface="Times New Roman"/>
                <a:ea typeface="Times New Roman"/>
                <a:cs typeface="Times New Roman"/>
                <a:sym typeface="Times New Roman"/>
              </a:rPr>
              <a:t>=0.6 .</a:t>
            </a:r>
            <a:endParaRPr/>
          </a:p>
        </p:txBody>
      </p:sp>
      <p:sp>
        <p:nvSpPr>
          <p:cNvPr id="152" name="Google Shape;152;p17"/>
          <p:cNvSpPr txBox="1">
            <a:spLocks noGrp="1"/>
          </p:cNvSpPr>
          <p:nvPr>
            <p:ph type="title" idx="4294967295"/>
          </p:nvPr>
        </p:nvSpPr>
        <p:spPr>
          <a:xfrm>
            <a:off x="2057400" y="228600"/>
            <a:ext cx="7772400" cy="11430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Garamond"/>
              <a:buNone/>
            </a:pPr>
            <a:r>
              <a:rPr lang="en-US"/>
              <a:t>Example of Markov Model</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8"/>
          <p:cNvSpPr txBox="1"/>
          <p:nvPr/>
        </p:nvSpPr>
        <p:spPr>
          <a:xfrm>
            <a:off x="3489325" y="600076"/>
            <a:ext cx="184150" cy="5191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800"/>
              <a:buFont typeface="Times New Roman"/>
              <a:buNone/>
            </a:pPr>
            <a:endParaRPr sz="2800" b="0" i="0" u="none" strike="noStrike" cap="none">
              <a:solidFill>
                <a:schemeClr val="dk1"/>
              </a:solidFill>
              <a:latin typeface="Times New Roman"/>
              <a:ea typeface="Times New Roman"/>
              <a:cs typeface="Times New Roman"/>
              <a:sym typeface="Times New Roman"/>
            </a:endParaRPr>
          </a:p>
        </p:txBody>
      </p:sp>
      <p:sp>
        <p:nvSpPr>
          <p:cNvPr id="158" name="Google Shape;158;p18"/>
          <p:cNvSpPr txBox="1"/>
          <p:nvPr/>
        </p:nvSpPr>
        <p:spPr>
          <a:xfrm>
            <a:off x="651934" y="982176"/>
            <a:ext cx="10524065" cy="4893647"/>
          </a:xfrm>
          <a:prstGeom prst="rect">
            <a:avLst/>
          </a:prstGeom>
          <a:noFill/>
          <a:ln>
            <a:noFill/>
          </a:ln>
        </p:spPr>
        <p:txBody>
          <a:bodyPr spcFirstLastPara="1" wrap="square" lIns="91425" tIns="45700" rIns="91425" bIns="45700" anchor="t" anchorCtr="0">
            <a:spAutoFit/>
          </a:bodyPr>
          <a:lstStyle/>
          <a:p>
            <a:pPr marL="0" marR="0" lvl="0" indent="-152400" algn="l" rtl="0">
              <a:spcBef>
                <a:spcPts val="0"/>
              </a:spcBef>
              <a:spcAft>
                <a:spcPts val="0"/>
              </a:spcAft>
              <a:buClr>
                <a:schemeClr val="dk1"/>
              </a:buClr>
              <a:buSzPts val="2400"/>
              <a:buFont typeface="Times New Roman"/>
              <a:buChar char="•"/>
            </a:pPr>
            <a:r>
              <a:rPr lang="en-US" sz="2400" b="0" i="0" u="none" strike="noStrike" cap="none">
                <a:solidFill>
                  <a:schemeClr val="dk1"/>
                </a:solidFill>
                <a:latin typeface="Times New Roman"/>
                <a:ea typeface="Times New Roman"/>
                <a:cs typeface="Times New Roman"/>
                <a:sym typeface="Times New Roman"/>
              </a:rPr>
              <a:t> By Markov chain property, probability of state sequence can be found by the formula:</a:t>
            </a:r>
            <a:endParaRPr/>
          </a:p>
          <a:p>
            <a:pPr marL="0" marR="0" lvl="0" indent="0" algn="l" rtl="0">
              <a:spcBef>
                <a:spcPts val="0"/>
              </a:spcBef>
              <a:spcAft>
                <a:spcPts val="0"/>
              </a:spcAft>
              <a:buClr>
                <a:schemeClr val="dk1"/>
              </a:buClr>
              <a:buSzPts val="2400"/>
              <a:buFont typeface="Times New Roman"/>
              <a:buNone/>
            </a:pPr>
            <a:endParaRPr sz="2400" b="0" i="0" u="none" strike="noStrike" cap="none">
              <a:solidFill>
                <a:schemeClr val="dk1"/>
              </a:solidFill>
              <a:latin typeface="Times New Roman"/>
              <a:ea typeface="Times New Roman"/>
              <a:cs typeface="Times New Roman"/>
              <a:sym typeface="Times New Roman"/>
            </a:endParaRPr>
          </a:p>
          <a:p>
            <a:pPr marL="0" marR="0" lvl="0" indent="0" algn="l" rtl="0">
              <a:spcBef>
                <a:spcPts val="0"/>
              </a:spcBef>
              <a:spcAft>
                <a:spcPts val="0"/>
              </a:spcAft>
              <a:buClr>
                <a:schemeClr val="dk1"/>
              </a:buClr>
              <a:buSzPts val="2400"/>
              <a:buFont typeface="Times New Roman"/>
              <a:buNone/>
            </a:pPr>
            <a:endParaRPr sz="2400" b="0" i="0" u="none" strike="noStrike" cap="none">
              <a:solidFill>
                <a:schemeClr val="dk1"/>
              </a:solidFill>
              <a:latin typeface="Times New Roman"/>
              <a:ea typeface="Times New Roman"/>
              <a:cs typeface="Times New Roman"/>
              <a:sym typeface="Times New Roman"/>
            </a:endParaRPr>
          </a:p>
          <a:p>
            <a:pPr marL="0" marR="0" lvl="0" indent="0" algn="l" rtl="0">
              <a:spcBef>
                <a:spcPts val="0"/>
              </a:spcBef>
              <a:spcAft>
                <a:spcPts val="0"/>
              </a:spcAft>
              <a:buClr>
                <a:schemeClr val="dk1"/>
              </a:buClr>
              <a:buSzPts val="2400"/>
              <a:buFont typeface="Times New Roman"/>
              <a:buNone/>
            </a:pPr>
            <a:endParaRPr sz="2400" b="0" i="0" u="none" strike="noStrike" cap="none">
              <a:solidFill>
                <a:schemeClr val="dk1"/>
              </a:solidFill>
              <a:latin typeface="Times New Roman"/>
              <a:ea typeface="Times New Roman"/>
              <a:cs typeface="Times New Roman"/>
              <a:sym typeface="Times New Roman"/>
            </a:endParaRPr>
          </a:p>
          <a:p>
            <a:pPr marL="0" marR="0" lvl="0" indent="0" algn="l" rtl="0">
              <a:spcBef>
                <a:spcPts val="0"/>
              </a:spcBef>
              <a:spcAft>
                <a:spcPts val="0"/>
              </a:spcAft>
              <a:buClr>
                <a:schemeClr val="dk1"/>
              </a:buClr>
              <a:buSzPts val="2400"/>
              <a:buFont typeface="Times New Roman"/>
              <a:buNone/>
            </a:pPr>
            <a:endParaRPr sz="2400" b="0" i="0" u="none" strike="noStrike" cap="none">
              <a:solidFill>
                <a:schemeClr val="dk1"/>
              </a:solidFill>
              <a:latin typeface="Times New Roman"/>
              <a:ea typeface="Times New Roman"/>
              <a:cs typeface="Times New Roman"/>
              <a:sym typeface="Times New Roman"/>
            </a:endParaRPr>
          </a:p>
          <a:p>
            <a:pPr marL="0" marR="0" lvl="0" indent="0" algn="l" rtl="0">
              <a:spcBef>
                <a:spcPts val="0"/>
              </a:spcBef>
              <a:spcAft>
                <a:spcPts val="0"/>
              </a:spcAft>
              <a:buClr>
                <a:schemeClr val="dk1"/>
              </a:buClr>
              <a:buSzPts val="2400"/>
              <a:buFont typeface="Times New Roman"/>
              <a:buNone/>
            </a:pPr>
            <a:endParaRPr sz="2400" b="0" i="0" u="none" strike="noStrike" cap="none">
              <a:solidFill>
                <a:schemeClr val="dk1"/>
              </a:solidFill>
              <a:latin typeface="Times New Roman"/>
              <a:ea typeface="Times New Roman"/>
              <a:cs typeface="Times New Roman"/>
              <a:sym typeface="Times New Roman"/>
            </a:endParaRPr>
          </a:p>
          <a:p>
            <a:pPr marL="0" marR="0" lvl="0" indent="-152400" algn="l" rtl="0">
              <a:spcBef>
                <a:spcPts val="0"/>
              </a:spcBef>
              <a:spcAft>
                <a:spcPts val="0"/>
              </a:spcAft>
              <a:buClr>
                <a:schemeClr val="dk1"/>
              </a:buClr>
              <a:buSzPts val="2400"/>
              <a:buFont typeface="Times New Roman"/>
              <a:buChar char="•"/>
            </a:pPr>
            <a:r>
              <a:rPr lang="en-US" sz="2400" b="0" i="0" u="none" strike="noStrike" cap="none">
                <a:solidFill>
                  <a:schemeClr val="dk1"/>
                </a:solidFill>
                <a:latin typeface="Times New Roman"/>
                <a:ea typeface="Times New Roman"/>
                <a:cs typeface="Times New Roman"/>
                <a:sym typeface="Times New Roman"/>
              </a:rPr>
              <a:t> Suppose we want to calculate a probability of a sequence of states in our example,  {‘Sunny’,’Sunny’,’Rain’,Rain’}. </a:t>
            </a:r>
            <a:endParaRPr/>
          </a:p>
          <a:p>
            <a:pPr marL="0" marR="0" lvl="0" indent="0" algn="l" rtl="0">
              <a:spcBef>
                <a:spcPts val="0"/>
              </a:spcBef>
              <a:spcAft>
                <a:spcPts val="0"/>
              </a:spcAft>
              <a:buClr>
                <a:schemeClr val="dk1"/>
              </a:buClr>
              <a:buSzPts val="2400"/>
              <a:buFont typeface="Times New Roman"/>
              <a:buNone/>
            </a:pPr>
            <a:endParaRPr sz="2400" b="0" i="0" u="none" strike="noStrike" cap="none">
              <a:solidFill>
                <a:schemeClr val="dk1"/>
              </a:solidFill>
              <a:latin typeface="Times New Roman"/>
              <a:ea typeface="Times New Roman"/>
              <a:cs typeface="Times New Roman"/>
              <a:sym typeface="Times New Roman"/>
            </a:endParaRPr>
          </a:p>
          <a:p>
            <a:pPr marL="0" marR="0" lvl="0" indent="0" algn="l" rtl="0">
              <a:spcBef>
                <a:spcPts val="0"/>
              </a:spcBef>
              <a:spcAft>
                <a:spcPts val="0"/>
              </a:spcAft>
              <a:buClr>
                <a:srgbClr val="C00000"/>
              </a:buClr>
              <a:buSzPts val="2400"/>
              <a:buFont typeface="Times New Roman"/>
              <a:buNone/>
            </a:pPr>
            <a:r>
              <a:rPr lang="en-US" sz="2400" b="0" i="0" u="none" strike="noStrike" cap="none">
                <a:solidFill>
                  <a:srgbClr val="C00000"/>
                </a:solidFill>
                <a:latin typeface="Times New Roman"/>
                <a:ea typeface="Times New Roman"/>
                <a:cs typeface="Times New Roman"/>
                <a:sym typeface="Times New Roman"/>
              </a:rPr>
              <a:t>P({‘Sunny’,’Sunny’,’Rain’,Rain’} ) =</a:t>
            </a:r>
            <a:endParaRPr/>
          </a:p>
          <a:p>
            <a:pPr marL="0" marR="0" lvl="0" indent="0" algn="l" rtl="0">
              <a:spcBef>
                <a:spcPts val="0"/>
              </a:spcBef>
              <a:spcAft>
                <a:spcPts val="0"/>
              </a:spcAft>
              <a:buClr>
                <a:srgbClr val="C00000"/>
              </a:buClr>
              <a:buSzPts val="2400"/>
              <a:buFont typeface="Times New Roman"/>
              <a:buNone/>
            </a:pPr>
            <a:r>
              <a:rPr lang="en-US" sz="2400" b="0" i="0" u="none" strike="noStrike" cap="none">
                <a:solidFill>
                  <a:srgbClr val="C00000"/>
                </a:solidFill>
                <a:latin typeface="Times New Roman"/>
                <a:ea typeface="Times New Roman"/>
                <a:cs typeface="Times New Roman"/>
                <a:sym typeface="Times New Roman"/>
              </a:rPr>
              <a:t>P(‘Sunny’) P(‘Sunny’|’Sunny’) P(‘Rain’|’Sunny’) P(‘Rain’|’Rain’) =</a:t>
            </a:r>
            <a:endParaRPr/>
          </a:p>
          <a:p>
            <a:pPr marL="0" marR="0" lvl="0" indent="0" algn="l" rtl="0">
              <a:spcBef>
                <a:spcPts val="0"/>
              </a:spcBef>
              <a:spcAft>
                <a:spcPts val="0"/>
              </a:spcAft>
              <a:buClr>
                <a:srgbClr val="C00000"/>
              </a:buClr>
              <a:buSzPts val="2400"/>
              <a:buFont typeface="Times New Roman"/>
              <a:buNone/>
            </a:pPr>
            <a:r>
              <a:rPr lang="en-US" sz="2400" b="0" i="0" u="none" strike="noStrike" cap="none">
                <a:solidFill>
                  <a:srgbClr val="C00000"/>
                </a:solidFill>
                <a:latin typeface="Times New Roman"/>
                <a:ea typeface="Times New Roman"/>
                <a:cs typeface="Times New Roman"/>
                <a:sym typeface="Times New Roman"/>
              </a:rPr>
              <a:t>           = 0.6 *0.8*0.2*0.3</a:t>
            </a:r>
            <a:endParaRPr/>
          </a:p>
        </p:txBody>
      </p:sp>
      <p:sp>
        <p:nvSpPr>
          <p:cNvPr id="159" name="Google Shape;159;p18"/>
          <p:cNvSpPr txBox="1">
            <a:spLocks noGrp="1"/>
          </p:cNvSpPr>
          <p:nvPr>
            <p:ph type="title" idx="4294967295"/>
          </p:nvPr>
        </p:nvSpPr>
        <p:spPr>
          <a:xfrm>
            <a:off x="510822" y="248442"/>
            <a:ext cx="8229600" cy="646203"/>
          </a:xfrm>
          <a:prstGeom prst="rect">
            <a:avLst/>
          </a:prstGeom>
          <a:noFill/>
          <a:ln>
            <a:noFill/>
          </a:ln>
        </p:spPr>
        <p:txBody>
          <a:bodyPr spcFirstLastPara="1" wrap="square" lIns="91425" tIns="45700" rIns="91425" bIns="45700" anchor="b" anchorCtr="0">
            <a:normAutofit fontScale="90000"/>
          </a:bodyPr>
          <a:lstStyle/>
          <a:p>
            <a:pPr marL="0" lvl="0" indent="0" algn="l" rtl="0">
              <a:lnSpc>
                <a:spcPct val="85000"/>
              </a:lnSpc>
              <a:spcBef>
                <a:spcPts val="0"/>
              </a:spcBef>
              <a:spcAft>
                <a:spcPts val="0"/>
              </a:spcAft>
              <a:buClr>
                <a:srgbClr val="3F3F3F"/>
              </a:buClr>
              <a:buSzPct val="100000"/>
              <a:buFont typeface="Garamond"/>
              <a:buNone/>
            </a:pPr>
            <a:r>
              <a:rPr lang="en-US"/>
              <a:t>Calculation of sequence probability</a:t>
            </a:r>
            <a:endParaRPr/>
          </a:p>
        </p:txBody>
      </p:sp>
      <p:pic>
        <p:nvPicPr>
          <p:cNvPr id="160" name="Google Shape;160;p18"/>
          <p:cNvPicPr preferRelativeResize="0"/>
          <p:nvPr/>
        </p:nvPicPr>
        <p:blipFill rotWithShape="1">
          <a:blip r:embed="rId3">
            <a:alphaModFix/>
          </a:blip>
          <a:srcRect/>
          <a:stretch/>
        </p:blipFill>
        <p:spPr>
          <a:xfrm>
            <a:off x="1016001" y="1672762"/>
            <a:ext cx="8161338" cy="1600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19"/>
          <p:cNvPicPr preferRelativeResize="0"/>
          <p:nvPr/>
        </p:nvPicPr>
        <p:blipFill rotWithShape="1">
          <a:blip r:embed="rId3">
            <a:alphaModFix/>
          </a:blip>
          <a:srcRect l="3669" t="29920" r="45427" b="4166"/>
          <a:stretch/>
        </p:blipFill>
        <p:spPr>
          <a:xfrm>
            <a:off x="7918098" y="675484"/>
            <a:ext cx="3894668" cy="3214722"/>
          </a:xfrm>
          <a:prstGeom prst="rect">
            <a:avLst/>
          </a:prstGeom>
          <a:noFill/>
          <a:ln>
            <a:noFill/>
          </a:ln>
        </p:spPr>
      </p:pic>
      <p:sp>
        <p:nvSpPr>
          <p:cNvPr id="166" name="Google Shape;166;p19"/>
          <p:cNvSpPr txBox="1"/>
          <p:nvPr/>
        </p:nvSpPr>
        <p:spPr>
          <a:xfrm>
            <a:off x="379234" y="1282475"/>
            <a:ext cx="7495823"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Garamond"/>
                <a:ea typeface="Garamond"/>
                <a:cs typeface="Garamond"/>
                <a:sym typeface="Garamond"/>
              </a:rPr>
              <a:t>Suppose the sequence : </a:t>
            </a:r>
            <a:r>
              <a:rPr lang="en-US" sz="1800" b="1" i="0" u="none" strike="noStrike" cap="none">
                <a:solidFill>
                  <a:srgbClr val="FF0000"/>
                </a:solidFill>
                <a:latin typeface="Garamond"/>
                <a:ea typeface="Garamond"/>
                <a:cs typeface="Garamond"/>
                <a:sym typeface="Garamond"/>
              </a:rPr>
              <a:t>Sunny, Rainy ,Cloudy, Cloudy, Sunny, Sunny, Sunny, Rainy</a:t>
            </a:r>
            <a:r>
              <a:rPr lang="en-US" sz="1800" b="0" i="0" u="none" strike="noStrike" cap="none">
                <a:solidFill>
                  <a:schemeClr val="dk1"/>
                </a:solidFill>
                <a:latin typeface="Garamond"/>
                <a:ea typeface="Garamond"/>
                <a:cs typeface="Garamond"/>
                <a:sym typeface="Garamond"/>
              </a:rPr>
              <a:t>,…</a:t>
            </a:r>
            <a:endParaRPr/>
          </a:p>
          <a:p>
            <a:pPr marL="0" marR="0" lvl="0" indent="0" algn="l" rtl="0">
              <a:spcBef>
                <a:spcPts val="0"/>
              </a:spcBef>
              <a:spcAft>
                <a:spcPts val="0"/>
              </a:spcAft>
              <a:buNone/>
            </a:pPr>
            <a:r>
              <a:rPr lang="en-US" sz="1800">
                <a:solidFill>
                  <a:schemeClr val="dk1"/>
                </a:solidFill>
                <a:latin typeface="Garamond"/>
                <a:ea typeface="Garamond"/>
                <a:cs typeface="Garamond"/>
                <a:sym typeface="Garamond"/>
              </a:rPr>
              <a:t>So in a day we can be in any of the three states</a:t>
            </a:r>
            <a:endParaRPr/>
          </a:p>
        </p:txBody>
      </p:sp>
      <p:sp>
        <p:nvSpPr>
          <p:cNvPr id="167" name="Google Shape;167;p19"/>
          <p:cNvSpPr txBox="1"/>
          <p:nvPr/>
        </p:nvSpPr>
        <p:spPr>
          <a:xfrm>
            <a:off x="541866" y="2658949"/>
            <a:ext cx="9037813" cy="369332"/>
          </a:xfrm>
          <a:prstGeom prst="rect">
            <a:avLst/>
          </a:prstGeom>
          <a:blipFill rotWithShape="1">
            <a:blip r:embed="rId4">
              <a:alphaModFix/>
            </a:blip>
            <a:stretch>
              <a:fillRect l="-606" t="-6554" b="-2622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Garamond"/>
                <a:ea typeface="Garamond"/>
                <a:cs typeface="Garamond"/>
                <a:sym typeface="Garamond"/>
              </a:rPr>
              <a:t> </a:t>
            </a:r>
            <a:endParaRPr/>
          </a:p>
        </p:txBody>
      </p:sp>
      <p:sp>
        <p:nvSpPr>
          <p:cNvPr id="168" name="Google Shape;168;p19"/>
          <p:cNvSpPr txBox="1"/>
          <p:nvPr/>
        </p:nvSpPr>
        <p:spPr>
          <a:xfrm>
            <a:off x="462844" y="3793100"/>
            <a:ext cx="9798756" cy="955518"/>
          </a:xfrm>
          <a:prstGeom prst="rect">
            <a:avLst/>
          </a:prstGeom>
          <a:blipFill rotWithShape="1">
            <a:blip r:embed="rId5">
              <a:alphaModFix/>
            </a:blip>
            <a:stretch>
              <a:fillRect l="-1306" t="-6367" b="-1655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Garamond"/>
                <a:ea typeface="Garamond"/>
                <a:cs typeface="Garamond"/>
                <a:sym typeface="Garamond"/>
              </a:rPr>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20"/>
          <p:cNvPicPr preferRelativeResize="0"/>
          <p:nvPr/>
        </p:nvPicPr>
        <p:blipFill rotWithShape="1">
          <a:blip r:embed="rId3">
            <a:alphaModFix/>
          </a:blip>
          <a:srcRect l="3669" t="29920" r="45427" b="4166"/>
          <a:stretch/>
        </p:blipFill>
        <p:spPr>
          <a:xfrm>
            <a:off x="1320800" y="2624582"/>
            <a:ext cx="3894668" cy="3214722"/>
          </a:xfrm>
          <a:prstGeom prst="rect">
            <a:avLst/>
          </a:prstGeom>
          <a:noFill/>
          <a:ln>
            <a:noFill/>
          </a:ln>
        </p:spPr>
      </p:pic>
      <p:pic>
        <p:nvPicPr>
          <p:cNvPr id="174" name="Google Shape;174;p20"/>
          <p:cNvPicPr preferRelativeResize="0"/>
          <p:nvPr/>
        </p:nvPicPr>
        <p:blipFill rotWithShape="1">
          <a:blip r:embed="rId3">
            <a:alphaModFix/>
          </a:blip>
          <a:srcRect l="53393" t="23915" r="7948" b="17503"/>
          <a:stretch/>
        </p:blipFill>
        <p:spPr>
          <a:xfrm>
            <a:off x="6615288" y="2724876"/>
            <a:ext cx="2957689" cy="3014133"/>
          </a:xfrm>
          <a:prstGeom prst="rect">
            <a:avLst/>
          </a:prstGeom>
          <a:noFill/>
          <a:ln>
            <a:noFill/>
          </a:ln>
        </p:spPr>
      </p:pic>
      <p:sp>
        <p:nvSpPr>
          <p:cNvPr id="175" name="Google Shape;175;p20"/>
          <p:cNvSpPr txBox="1"/>
          <p:nvPr/>
        </p:nvSpPr>
        <p:spPr>
          <a:xfrm>
            <a:off x="462844" y="506779"/>
            <a:ext cx="641829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Garamond"/>
                <a:ea typeface="Garamond"/>
                <a:cs typeface="Garamond"/>
                <a:sym typeface="Garamond"/>
              </a:rPr>
              <a:t>Markov Chain : Weather Prediction Example</a:t>
            </a:r>
            <a:endParaRPr/>
          </a:p>
        </p:txBody>
      </p:sp>
      <p:sp>
        <p:nvSpPr>
          <p:cNvPr id="176" name="Google Shape;176;p20"/>
          <p:cNvSpPr txBox="1"/>
          <p:nvPr/>
        </p:nvSpPr>
        <p:spPr>
          <a:xfrm>
            <a:off x="623990" y="1054921"/>
            <a:ext cx="1010045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Garamond"/>
                <a:ea typeface="Garamond"/>
                <a:cs typeface="Garamond"/>
                <a:sym typeface="Garamond"/>
              </a:rPr>
              <a:t>Design a Markov Chain to predict the weather of tomorrow using previous information of the past days.</a:t>
            </a:r>
            <a:endParaRPr sz="1800">
              <a:solidFill>
                <a:schemeClr val="dk1"/>
              </a:solidFill>
              <a:latin typeface="Garamond"/>
              <a:ea typeface="Garamond"/>
              <a:cs typeface="Garamond"/>
              <a:sym typeface="Garamond"/>
            </a:endParaRPr>
          </a:p>
        </p:txBody>
      </p:sp>
      <p:sp>
        <p:nvSpPr>
          <p:cNvPr id="177" name="Google Shape;177;p20"/>
          <p:cNvSpPr txBox="1"/>
          <p:nvPr/>
        </p:nvSpPr>
        <p:spPr>
          <a:xfrm>
            <a:off x="623990" y="1445497"/>
            <a:ext cx="972792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Garamond"/>
                <a:ea typeface="Garamond"/>
                <a:cs typeface="Garamond"/>
                <a:sym typeface="Garamond"/>
              </a:rPr>
              <a:t>The model has only 3 states ,S={S1,S2,S3} , where S1 =Sunny, S2=Rainy and S3=Cloudy </a:t>
            </a:r>
            <a:endParaRPr sz="1800">
              <a:solidFill>
                <a:schemeClr val="dk1"/>
              </a:solidFill>
              <a:latin typeface="Garamond"/>
              <a:ea typeface="Garamond"/>
              <a:cs typeface="Garamond"/>
              <a:sym typeface="Garamond"/>
            </a:endParaRPr>
          </a:p>
        </p:txBody>
      </p:sp>
      <p:sp>
        <p:nvSpPr>
          <p:cNvPr id="178" name="Google Shape;178;p20"/>
          <p:cNvSpPr txBox="1"/>
          <p:nvPr/>
        </p:nvSpPr>
        <p:spPr>
          <a:xfrm>
            <a:off x="5674216" y="2149634"/>
            <a:ext cx="416537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Garamond"/>
                <a:ea typeface="Garamond"/>
                <a:cs typeface="Garamond"/>
                <a:sym typeface="Garamond"/>
              </a:rPr>
              <a:t>The following are the transition probabilities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p21"/>
          <p:cNvPicPr preferRelativeResize="0"/>
          <p:nvPr/>
        </p:nvPicPr>
        <p:blipFill rotWithShape="1">
          <a:blip r:embed="rId3">
            <a:alphaModFix/>
          </a:blip>
          <a:srcRect t="21997" r="53408" b="37823"/>
          <a:stretch/>
        </p:blipFill>
        <p:spPr>
          <a:xfrm>
            <a:off x="1859845" y="2246489"/>
            <a:ext cx="3705577" cy="2020711"/>
          </a:xfrm>
          <a:prstGeom prst="rect">
            <a:avLst/>
          </a:prstGeom>
          <a:noFill/>
          <a:ln>
            <a:noFill/>
          </a:ln>
        </p:spPr>
      </p:pic>
      <p:sp>
        <p:nvSpPr>
          <p:cNvPr id="184" name="Google Shape;184;p21"/>
          <p:cNvSpPr txBox="1"/>
          <p:nvPr/>
        </p:nvSpPr>
        <p:spPr>
          <a:xfrm>
            <a:off x="778933" y="790215"/>
            <a:ext cx="9037813"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Garamond"/>
                <a:ea typeface="Garamond"/>
                <a:cs typeface="Garamond"/>
                <a:sym typeface="Garamond"/>
              </a:rPr>
              <a:t>Exercise: Assume that yesterday’s weather was Rainy, and today is Cloudy, what is the probability that tomorrow will be  </a:t>
            </a:r>
            <a:r>
              <a:rPr lang="en-US" sz="2400">
                <a:solidFill>
                  <a:srgbClr val="FF0000"/>
                </a:solidFill>
                <a:latin typeface="Garamond"/>
                <a:ea typeface="Garamond"/>
                <a:cs typeface="Garamond"/>
                <a:sym typeface="Garamond"/>
              </a:rPr>
              <a:t>Sunny</a:t>
            </a:r>
            <a:r>
              <a:rPr lang="en-US" sz="2400">
                <a:solidFill>
                  <a:schemeClr val="dk1"/>
                </a:solidFill>
                <a:latin typeface="Garamond"/>
                <a:ea typeface="Garamond"/>
                <a:cs typeface="Garamond"/>
                <a:sym typeface="Garamond"/>
              </a:rPr>
              <a:t> ?</a:t>
            </a:r>
            <a:endParaRPr sz="2400" b="1">
              <a:solidFill>
                <a:srgbClr val="FF0000"/>
              </a:solidFill>
              <a:latin typeface="Garamond"/>
              <a:ea typeface="Garamond"/>
              <a:cs typeface="Garamond"/>
              <a:sym typeface="Garamond"/>
            </a:endParaRPr>
          </a:p>
        </p:txBody>
      </p:sp>
      <p:pic>
        <p:nvPicPr>
          <p:cNvPr id="185" name="Google Shape;185;p21"/>
          <p:cNvPicPr preferRelativeResize="0"/>
          <p:nvPr/>
        </p:nvPicPr>
        <p:blipFill rotWithShape="1">
          <a:blip r:embed="rId4">
            <a:alphaModFix/>
          </a:blip>
          <a:srcRect/>
          <a:stretch/>
        </p:blipFill>
        <p:spPr>
          <a:xfrm>
            <a:off x="7692870" y="1495187"/>
            <a:ext cx="3895682" cy="321287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t">
  <a:themeElements>
    <a:clrScheme name="Custom 4">
      <a:dk1>
        <a:srgbClr val="000000"/>
      </a:dk1>
      <a:lt1>
        <a:srgbClr val="FFFFFF"/>
      </a:lt1>
      <a:dk2>
        <a:srgbClr val="242852"/>
      </a:dk2>
      <a:lt2>
        <a:srgbClr val="ACCBF9"/>
      </a:lt2>
      <a:accent1>
        <a:srgbClr val="4A66AC"/>
      </a:accent1>
      <a:accent2>
        <a:srgbClr val="121668"/>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TotalTime>
  <Words>2357</Words>
  <PresentationFormat>Custom</PresentationFormat>
  <Paragraphs>190</Paragraphs>
  <Slides>49</Slides>
  <Notes>42</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vt:lpstr>
      <vt:lpstr>Garamond</vt:lpstr>
      <vt:lpstr>Calibri</vt:lpstr>
      <vt:lpstr>Noto Sans Symbols</vt:lpstr>
      <vt:lpstr>Times New Roman</vt:lpstr>
      <vt:lpstr>Cambria Math</vt:lpstr>
      <vt:lpstr>Old Standard TT</vt:lpstr>
      <vt:lpstr>Retrospect</vt:lpstr>
      <vt:lpstr>Mathematical Foundations for Intelligent Systems</vt:lpstr>
      <vt:lpstr>Outline</vt:lpstr>
      <vt:lpstr>Markov Models</vt:lpstr>
      <vt:lpstr>Markov Property</vt:lpstr>
      <vt:lpstr>Example of Markov Model</vt:lpstr>
      <vt:lpstr>Calculation of sequence probability</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Hidden Markov models should be characterized by three fundamental problems</vt:lpstr>
      <vt:lpstr>Problem 1 (Likelihood):  </vt:lpstr>
      <vt:lpstr>Slide 22</vt:lpstr>
      <vt:lpstr>Slide 23</vt:lpstr>
      <vt:lpstr>Slide 24</vt:lpstr>
      <vt:lpstr>  </vt:lpstr>
      <vt:lpstr>Slide 26</vt:lpstr>
      <vt:lpstr>Slide 27</vt:lpstr>
      <vt:lpstr>Evaluation : Given λ, and O, calculate P (O | λ)</vt:lpstr>
      <vt:lpstr>Slide 29</vt:lpstr>
      <vt:lpstr>Slide 30</vt:lpstr>
      <vt:lpstr>Slide 31</vt:lpstr>
      <vt:lpstr>Slide 32</vt:lpstr>
      <vt:lpstr>Slide 33</vt:lpstr>
      <vt:lpstr>Slide 34</vt:lpstr>
      <vt:lpstr>Slide 35</vt:lpstr>
      <vt:lpstr>Problem 2: Decoding</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Mathematical Foundations for Intelligent Systems</dc:title>
  <dc:creator>Varsha Garg</dc:creator>
  <cp:lastModifiedBy>varsha.garg</cp:lastModifiedBy>
  <cp:revision>7</cp:revision>
  <dcterms:modified xsi:type="dcterms:W3CDTF">2022-10-11T04:58:07Z</dcterms:modified>
</cp:coreProperties>
</file>